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4" autoAdjust="0"/>
    <p:restoredTop sz="94660"/>
  </p:normalViewPr>
  <p:slideViewPr>
    <p:cSldViewPr snapToGrid="0">
      <p:cViewPr>
        <p:scale>
          <a:sx n="80" d="100"/>
          <a:sy n="80" d="100"/>
        </p:scale>
        <p:origin x="378" y="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5923F103-BC34-4FE4-A40E-EDDEECFDA5D0}" type="datetimeFigureOut">
              <a:rPr lang="en-US" dirty="0"/>
              <a:pPr/>
              <a:t>9/1/2018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dirty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A1CC3-2375-41D4-9E03-427CAF2A4C1A}" type="datetimeFigureOut">
              <a:rPr lang="en-US" dirty="0"/>
              <a:t>9/1/2018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6868-8199-4C2C-A5B1-63AEE139F88E}" type="datetimeFigureOut">
              <a:rPr lang="en-US" dirty="0"/>
              <a:t>9/1/2018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9FF7F-6988-44CC-821B-644E70CD2F73}" type="datetimeFigureOut">
              <a:rPr lang="en-US" dirty="0"/>
              <a:t>9/1/2018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2C299-16B2-4475-990D-751901EACC14}" type="datetimeFigureOut">
              <a:rPr lang="en-US" dirty="0"/>
              <a:t>9/1/2018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86839-B9D8-4651-8783-F325ECE74E65}" type="datetimeFigureOut">
              <a:rPr lang="en-US" dirty="0"/>
              <a:t>9/1/2018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dirty="0"/>
              <a:t>Haga clic en el icono para agregar una imagen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dirty="0"/>
              <a:t>Haga clic en el icono para agregar una imagen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dirty="0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84F64-32F6-45C5-931F-ADC1662401D0}" type="datetimeFigureOut">
              <a:rPr lang="en-US" dirty="0"/>
              <a:t>9/1/2018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53086D93-FCAC-47E0-A2EE-787E62CA814C}" type="datetimeFigureOut">
              <a:rPr lang="en-US" dirty="0"/>
              <a:t>9/1/2018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CDA879A6-0FD0-4734-A311-86BFCA472E6E}" type="datetimeFigureOut">
              <a:rPr lang="en-US" dirty="0"/>
              <a:t>9/1/2018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dirty="0"/>
              <a:t>9/1/2018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6425-0181-43F2-84FC-787E803FD2F8}" type="datetimeFigureOut">
              <a:rPr lang="en-US" dirty="0"/>
              <a:t>9/1/2018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dirty="0"/>
              <a:t>9/1/2018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dirty="0"/>
              <a:t>9/1/2018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dirty="0"/>
              <a:t>9/1/2018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dirty="0"/>
              <a:t>9/1/2018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86A4C-8E40-4F87-A4F0-01A0687C5742}" type="datetimeFigureOut">
              <a:rPr lang="en-US" dirty="0"/>
              <a:t>9/1/2018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s-ES" dirty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FigureOut">
              <a:rPr lang="en-US" dirty="0"/>
              <a:t>9/1/2018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2BE451C3-0FF4-47C4-B829-773ADF60F88C}" type="datetimeFigureOut">
              <a:rPr lang="en-US" dirty="0"/>
              <a:t>9/1/2018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3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72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jpg"/><Relationship Id="rId4" Type="http://schemas.openxmlformats.org/officeDocument/2006/relationships/image" Target="../media/image24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jpeg"/><Relationship Id="rId5" Type="http://schemas.openxmlformats.org/officeDocument/2006/relationships/image" Target="../media/image48.jpeg"/><Relationship Id="rId4" Type="http://schemas.openxmlformats.org/officeDocument/2006/relationships/image" Target="../media/image36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jpeg"/><Relationship Id="rId4" Type="http://schemas.openxmlformats.org/officeDocument/2006/relationships/image" Target="../media/image5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3.jpeg"/><Relationship Id="rId4" Type="http://schemas.openxmlformats.org/officeDocument/2006/relationships/image" Target="../media/image5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FB72FE8-E5A8-49BB-8B9E-4F845993AE6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419" dirty="0"/>
              <a:t>The New Methodology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1683F17-8AFE-465C-9B13-558D119BC5D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419" dirty="0"/>
              <a:t>Cahuana-Casares-Ludueña-Pinchiroli-Ribero</a:t>
            </a:r>
          </a:p>
        </p:txBody>
      </p:sp>
    </p:spTree>
    <p:extLst>
      <p:ext uri="{BB962C8B-B14F-4D97-AF65-F5344CB8AC3E}">
        <p14:creationId xmlns:p14="http://schemas.microsoft.com/office/powerpoint/2010/main" val="34476952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Resultado de imagen para metodologÃ­a codigo abierto equip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090" y="2306013"/>
            <a:ext cx="2708190" cy="166013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983A57B4-65E0-48A5-9472-2A3C17242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/>
              <a:t>Código Abierto</a:t>
            </a:r>
          </a:p>
        </p:txBody>
      </p:sp>
      <p:grpSp>
        <p:nvGrpSpPr>
          <p:cNvPr id="14" name="Grupo 13"/>
          <p:cNvGrpSpPr/>
          <p:nvPr/>
        </p:nvGrpSpPr>
        <p:grpSpPr>
          <a:xfrm>
            <a:off x="8834386" y="2168056"/>
            <a:ext cx="2383947" cy="1936044"/>
            <a:chOff x="4891810" y="3231568"/>
            <a:chExt cx="1971962" cy="1345404"/>
          </a:xfrm>
        </p:grpSpPr>
        <p:pic>
          <p:nvPicPr>
            <p:cNvPr id="4108" name="Picture 12" descr="Resultado de imagen para lideres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30743" y="3231568"/>
              <a:ext cx="988875" cy="732919"/>
            </a:xfrm>
            <a:prstGeom prst="ellips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12" descr="Resultado de imagen para lideres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91810" y="3537810"/>
              <a:ext cx="988875" cy="732919"/>
            </a:xfrm>
            <a:prstGeom prst="ellips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12" descr="Resultado de imagen para lideres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66694" y="3844053"/>
              <a:ext cx="988875" cy="732919"/>
            </a:xfrm>
            <a:prstGeom prst="ellips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12" descr="Resultado de imagen para lideres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74897" y="3465757"/>
              <a:ext cx="988875" cy="732919"/>
            </a:xfrm>
            <a:prstGeom prst="ellips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110" name="Picture 14" descr="Resultado de imagen para lidere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176" y="2988369"/>
            <a:ext cx="2338600" cy="1690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/>
          <p:cNvSpPr txBox="1"/>
          <p:nvPr/>
        </p:nvSpPr>
        <p:spPr>
          <a:xfrm>
            <a:off x="929745" y="4008802"/>
            <a:ext cx="2340535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1400" dirty="0"/>
              <a:t>Más que un proceso </a:t>
            </a:r>
            <a:endParaRPr lang="es-419" sz="1400" dirty="0" smtClean="0"/>
          </a:p>
          <a:p>
            <a:r>
              <a:rPr lang="es-419" sz="1400" dirty="0" smtClean="0"/>
              <a:t>es </a:t>
            </a:r>
            <a:r>
              <a:rPr lang="es-419" sz="1400" dirty="0"/>
              <a:t>un estilo de software </a:t>
            </a:r>
          </a:p>
          <a:p>
            <a:endParaRPr lang="en-US" dirty="0"/>
          </a:p>
        </p:txBody>
      </p:sp>
      <p:sp>
        <p:nvSpPr>
          <p:cNvPr id="6" name="CuadroTexto 5"/>
          <p:cNvSpPr txBox="1"/>
          <p:nvPr/>
        </p:nvSpPr>
        <p:spPr>
          <a:xfrm>
            <a:off x="6575044" y="5096683"/>
            <a:ext cx="252505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419" sz="1400" dirty="0"/>
              <a:t>La mayor parte del </a:t>
            </a:r>
            <a:r>
              <a:rPr lang="es-419" sz="1400" dirty="0" smtClean="0"/>
              <a:t>equipo</a:t>
            </a:r>
          </a:p>
          <a:p>
            <a:r>
              <a:rPr lang="es-419" sz="1400" dirty="0" smtClean="0"/>
              <a:t> </a:t>
            </a:r>
            <a:r>
              <a:rPr lang="es-419" sz="1400" dirty="0"/>
              <a:t>es a tiempo parcial </a:t>
            </a:r>
          </a:p>
          <a:p>
            <a:endParaRPr lang="es-419" sz="1400" dirty="0"/>
          </a:p>
          <a:p>
            <a:endParaRPr lang="en-US" dirty="0"/>
          </a:p>
        </p:txBody>
      </p:sp>
      <p:pic>
        <p:nvPicPr>
          <p:cNvPr id="15" name="Imagen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0094" y="4489171"/>
            <a:ext cx="1647238" cy="2029048"/>
          </a:xfrm>
          <a:prstGeom prst="rect">
            <a:avLst/>
          </a:prstGeom>
        </p:spPr>
      </p:pic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388B8F5E-EE41-4AED-8B7C-E8B427DCF9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38638" y="2380540"/>
            <a:ext cx="2440015" cy="71465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419" sz="1400" dirty="0" smtClean="0"/>
              <a:t>tipo de Mantenedores </a:t>
            </a:r>
          </a:p>
          <a:p>
            <a:pPr marL="0" indent="0">
              <a:buNone/>
            </a:pPr>
            <a:r>
              <a:rPr lang="es-419" sz="1400" dirty="0" smtClean="0"/>
              <a:t>  según proyectos</a:t>
            </a:r>
            <a:endParaRPr lang="es-419" sz="1400" dirty="0"/>
          </a:p>
          <a:p>
            <a:pPr marL="0" indent="0">
              <a:buNone/>
            </a:pPr>
            <a:endParaRPr lang="es-419" sz="1400" dirty="0" smtClean="0"/>
          </a:p>
          <a:p>
            <a:endParaRPr lang="es-419" sz="1400" dirty="0"/>
          </a:p>
          <a:p>
            <a:endParaRPr lang="es-419" sz="1400" dirty="0"/>
          </a:p>
          <a:p>
            <a:pPr marL="0" indent="0">
              <a:buNone/>
            </a:pPr>
            <a:endParaRPr lang="es-419" sz="1400" dirty="0" smtClean="0"/>
          </a:p>
          <a:p>
            <a:pPr marL="0" indent="0">
              <a:buNone/>
            </a:pPr>
            <a:endParaRPr lang="es-419" sz="1400" dirty="0" smtClean="0"/>
          </a:p>
        </p:txBody>
      </p:sp>
      <p:sp>
        <p:nvSpPr>
          <p:cNvPr id="16" name="Rectángulo 15"/>
          <p:cNvSpPr/>
          <p:nvPr/>
        </p:nvSpPr>
        <p:spPr>
          <a:xfrm>
            <a:off x="638156" y="5096683"/>
            <a:ext cx="30219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419" dirty="0"/>
              <a:t>Depuración paralelizable</a:t>
            </a:r>
            <a:endParaRPr lang="es-419" dirty="0"/>
          </a:p>
        </p:txBody>
      </p:sp>
      <p:pic>
        <p:nvPicPr>
          <p:cNvPr id="4112" name="Picture 16" descr="Imagen relacionada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177" r="2562" b="16908"/>
          <a:stretch/>
        </p:blipFill>
        <p:spPr bwMode="auto">
          <a:xfrm>
            <a:off x="3602053" y="3773438"/>
            <a:ext cx="1057630" cy="1581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16" descr="Imagen relacionada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177" r="2562" b="16908"/>
          <a:stretch/>
        </p:blipFill>
        <p:spPr bwMode="auto">
          <a:xfrm>
            <a:off x="4509708" y="4201411"/>
            <a:ext cx="1057630" cy="1581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16" descr="Imagen relacionada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177" r="2562" b="16908"/>
          <a:stretch/>
        </p:blipFill>
        <p:spPr bwMode="auto">
          <a:xfrm>
            <a:off x="3565084" y="4809021"/>
            <a:ext cx="1057630" cy="1581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11024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Resultado de imagen para metodologia asd fas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5582" y="2829190"/>
            <a:ext cx="28575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AA386AE-C9F5-4569-932D-4F3C508032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6720" y="2603500"/>
            <a:ext cx="3482390" cy="32715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419" sz="1400" dirty="0"/>
              <a:t>Foco en la naturaleza </a:t>
            </a:r>
            <a:r>
              <a:rPr lang="es-419" sz="1400" dirty="0" smtClean="0"/>
              <a:t>adaptable</a:t>
            </a:r>
          </a:p>
          <a:p>
            <a:pPr marL="0" indent="0">
              <a:buNone/>
            </a:pPr>
            <a:r>
              <a:rPr lang="es-419" sz="1400" dirty="0" smtClean="0"/>
              <a:t> </a:t>
            </a:r>
            <a:r>
              <a:rPr lang="es-419" sz="1400" dirty="0"/>
              <a:t>de las nuevas metodologías</a:t>
            </a:r>
          </a:p>
          <a:p>
            <a:endParaRPr lang="es-419" sz="1400" dirty="0"/>
          </a:p>
          <a:p>
            <a:endParaRPr lang="es-419" sz="1400" dirty="0"/>
          </a:p>
          <a:p>
            <a:pPr marL="0" indent="0">
              <a:buNone/>
            </a:pPr>
            <a:r>
              <a:rPr lang="es-419" sz="1400" dirty="0"/>
              <a:t>Base fundamental de por qué el </a:t>
            </a:r>
            <a:endParaRPr lang="es-419" sz="1400" dirty="0" smtClean="0"/>
          </a:p>
          <a:p>
            <a:pPr marL="0" indent="0">
              <a:buNone/>
            </a:pPr>
            <a:r>
              <a:rPr lang="es-419" sz="1400" dirty="0" smtClean="0"/>
              <a:t>desarrollo </a:t>
            </a:r>
            <a:r>
              <a:rPr lang="es-419" sz="1400" dirty="0"/>
              <a:t>adaptable es </a:t>
            </a:r>
            <a:r>
              <a:rPr lang="es-419" sz="1400" dirty="0" smtClean="0"/>
              <a:t>importante</a:t>
            </a:r>
            <a:endParaRPr lang="es-419" sz="1400" dirty="0"/>
          </a:p>
          <a:p>
            <a:pPr marL="0" indent="0">
              <a:buNone/>
            </a:pPr>
            <a:endParaRPr lang="es-419" sz="1400" dirty="0"/>
          </a:p>
          <a:p>
            <a:pPr marL="0" indent="0">
              <a:buNone/>
            </a:pPr>
            <a:endParaRPr lang="es-419" sz="1400" dirty="0"/>
          </a:p>
          <a:p>
            <a:pPr marL="0" indent="0">
              <a:buNone/>
            </a:pPr>
            <a:r>
              <a:rPr lang="es-419" sz="1400" dirty="0"/>
              <a:t>Las desviaciones      solución correcta 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C633F63-CCFA-45BB-AB4E-5A17215711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9509502" cy="706964"/>
          </a:xfrm>
        </p:spPr>
        <p:txBody>
          <a:bodyPr/>
          <a:lstStyle/>
          <a:p>
            <a:r>
              <a:rPr lang="es-419" dirty="0"/>
              <a:t>El Desarrollo de Software Adaptable(ASD) 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E4C84254-7BD0-46F6-839A-C99680A21E7A}"/>
              </a:ext>
            </a:extLst>
          </p:cNvPr>
          <p:cNvSpPr txBox="1"/>
          <p:nvPr/>
        </p:nvSpPr>
        <p:spPr>
          <a:xfrm>
            <a:off x="8285918" y="1495966"/>
            <a:ext cx="1694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419" dirty="0">
                <a:solidFill>
                  <a:schemeClr val="bg1"/>
                </a:solidFill>
              </a:rPr>
              <a:t>Jim Highsmith</a:t>
            </a:r>
          </a:p>
        </p:txBody>
      </p:sp>
      <p:sp>
        <p:nvSpPr>
          <p:cNvPr id="20" name="Flecha: a la derecha 19">
            <a:extLst>
              <a:ext uri="{FF2B5EF4-FFF2-40B4-BE49-F238E27FC236}">
                <a16:creationId xmlns:a16="http://schemas.microsoft.com/office/drawing/2014/main" id="{C91269B4-C20C-4485-808E-20DF28BAB378}"/>
              </a:ext>
            </a:extLst>
          </p:cNvPr>
          <p:cNvSpPr/>
          <p:nvPr/>
        </p:nvSpPr>
        <p:spPr>
          <a:xfrm>
            <a:off x="2429169" y="5364567"/>
            <a:ext cx="180753" cy="1723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 dirty="0"/>
          </a:p>
        </p:txBody>
      </p:sp>
      <p:sp>
        <p:nvSpPr>
          <p:cNvPr id="7" name="CuadroTexto 6"/>
          <p:cNvSpPr txBox="1"/>
          <p:nvPr/>
        </p:nvSpPr>
        <p:spPr>
          <a:xfrm>
            <a:off x="9665603" y="2202930"/>
            <a:ext cx="785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1600" b="1" dirty="0" smtClean="0"/>
              <a:t>FASES</a:t>
            </a:r>
            <a:r>
              <a:rPr lang="es-419" sz="1100" dirty="0" smtClean="0"/>
              <a:t> </a:t>
            </a:r>
            <a:endParaRPr lang="en-US" sz="1100" dirty="0"/>
          </a:p>
        </p:txBody>
      </p:sp>
      <p:sp>
        <p:nvSpPr>
          <p:cNvPr id="21" name="CuadroTexto 20"/>
          <p:cNvSpPr txBox="1"/>
          <p:nvPr/>
        </p:nvSpPr>
        <p:spPr>
          <a:xfrm>
            <a:off x="10450883" y="2725994"/>
            <a:ext cx="174111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AR" b="1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colaboración</a:t>
            </a:r>
            <a:endParaRPr lang="en-US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2" name="CuadroTexto 21"/>
          <p:cNvSpPr txBox="1"/>
          <p:nvPr/>
        </p:nvSpPr>
        <p:spPr>
          <a:xfrm>
            <a:off x="9962635" y="4364167"/>
            <a:ext cx="174111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AR" b="1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aprendizaje</a:t>
            </a:r>
            <a:endParaRPr lang="en-US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7615533" y="3201681"/>
            <a:ext cx="174111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AR" b="1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especulación</a:t>
            </a:r>
            <a:endParaRPr lang="en-US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5128" name="Picture 8" descr="Resultado de imagen para paradoj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7234" y="4676379"/>
            <a:ext cx="2781459" cy="172099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Resultado de imagen para teoria del cao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3641" y="2333891"/>
            <a:ext cx="2841076" cy="1447799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uadroTexto 10"/>
          <p:cNvSpPr txBox="1"/>
          <p:nvPr/>
        </p:nvSpPr>
        <p:spPr>
          <a:xfrm>
            <a:off x="5290786" y="4399359"/>
            <a:ext cx="219586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1400" dirty="0"/>
              <a:t>La planificación es una paradoja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47543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n relacionada">
            <a:extLst>
              <a:ext uri="{FF2B5EF4-FFF2-40B4-BE49-F238E27FC236}">
                <a16:creationId xmlns:a16="http://schemas.microsoft.com/office/drawing/2014/main" id="{CE4AD113-C808-40F2-87C0-303789AB71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3859" y="2871243"/>
            <a:ext cx="537168" cy="537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F1E2E30B-0256-4F9F-A22F-79A95AD7D771}"/>
              </a:ext>
            </a:extLst>
          </p:cNvPr>
          <p:cNvSpPr txBox="1"/>
          <p:nvPr/>
        </p:nvSpPr>
        <p:spPr>
          <a:xfrm>
            <a:off x="8285918" y="1495966"/>
            <a:ext cx="1694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419" dirty="0">
                <a:solidFill>
                  <a:schemeClr val="bg1"/>
                </a:solidFill>
              </a:rPr>
              <a:t>Jim Highsmith</a:t>
            </a:r>
          </a:p>
        </p:txBody>
      </p:sp>
      <p:sp>
        <p:nvSpPr>
          <p:cNvPr id="6" name="Llaves 5">
            <a:extLst>
              <a:ext uri="{FF2B5EF4-FFF2-40B4-BE49-F238E27FC236}">
                <a16:creationId xmlns:a16="http://schemas.microsoft.com/office/drawing/2014/main" id="{6F7196D3-3C39-48A2-BF4E-B9CBE0BA3779}"/>
              </a:ext>
            </a:extLst>
          </p:cNvPr>
          <p:cNvSpPr/>
          <p:nvPr/>
        </p:nvSpPr>
        <p:spPr>
          <a:xfrm>
            <a:off x="733648" y="2308620"/>
            <a:ext cx="4618073" cy="1875199"/>
          </a:xfrm>
          <a:prstGeom prst="brace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419" dirty="0"/>
          </a:p>
        </p:txBody>
      </p:sp>
      <p:sp>
        <p:nvSpPr>
          <p:cNvPr id="8" name="Signo de multiplicación 7">
            <a:extLst>
              <a:ext uri="{FF2B5EF4-FFF2-40B4-BE49-F238E27FC236}">
                <a16:creationId xmlns:a16="http://schemas.microsoft.com/office/drawing/2014/main" id="{9B6BB7D0-2DE0-472F-9006-0D6BD11B6788}"/>
              </a:ext>
            </a:extLst>
          </p:cNvPr>
          <p:cNvSpPr/>
          <p:nvPr/>
        </p:nvSpPr>
        <p:spPr>
          <a:xfrm>
            <a:off x="467155" y="2679506"/>
            <a:ext cx="2658139" cy="988828"/>
          </a:xfrm>
          <a:prstGeom prst="mathMultiply">
            <a:avLst>
              <a:gd name="adj1" fmla="val 19219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A283DC31-8B3B-49EF-85E7-BEFFACA6B718}"/>
              </a:ext>
            </a:extLst>
          </p:cNvPr>
          <p:cNvSpPr txBox="1"/>
          <p:nvPr/>
        </p:nvSpPr>
        <p:spPr>
          <a:xfrm>
            <a:off x="1000783" y="2804588"/>
            <a:ext cx="165867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419" sz="1400" dirty="0"/>
              <a:t>Gerencia que piensa en lo que tiene que hacer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2C4E7905-5301-4A1D-8C62-3CD5EFA80667}"/>
              </a:ext>
            </a:extLst>
          </p:cNvPr>
          <p:cNvSpPr txBox="1"/>
          <p:nvPr/>
        </p:nvSpPr>
        <p:spPr>
          <a:xfrm>
            <a:off x="3068814" y="2601464"/>
            <a:ext cx="18434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419" dirty="0"/>
              <a:t>Comunicación </a:t>
            </a:r>
            <a:r>
              <a:rPr lang="es-419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alentadora</a:t>
            </a:r>
          </a:p>
        </p:txBody>
      </p:sp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3A3EF649-95A5-4FB5-9DCA-2D282779C5B4}"/>
              </a:ext>
            </a:extLst>
          </p:cNvPr>
          <p:cNvCxnSpPr>
            <a:stCxn id="9" idx="2"/>
          </p:cNvCxnSpPr>
          <p:nvPr/>
        </p:nvCxnSpPr>
        <p:spPr>
          <a:xfrm flipH="1">
            <a:off x="3987209" y="3247795"/>
            <a:ext cx="3319" cy="3212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uadroTexto 11">
            <a:extLst>
              <a:ext uri="{FF2B5EF4-FFF2-40B4-BE49-F238E27FC236}">
                <a16:creationId xmlns:a16="http://schemas.microsoft.com/office/drawing/2014/main" id="{F1BD1CD4-0DAE-423D-A6BB-1FA577DFD7BD}"/>
              </a:ext>
            </a:extLst>
          </p:cNvPr>
          <p:cNvSpPr txBox="1"/>
          <p:nvPr/>
        </p:nvSpPr>
        <p:spPr>
          <a:xfrm>
            <a:off x="3242929" y="3543252"/>
            <a:ext cx="14885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419" b="1" dirty="0">
                <a:solidFill>
                  <a:schemeClr val="accent2">
                    <a:lumMod val="75000"/>
                  </a:schemeClr>
                </a:solidFill>
              </a:rPr>
              <a:t>Ideas creativas</a:t>
            </a:r>
            <a:r>
              <a:rPr lang="es-419" dirty="0">
                <a:solidFill>
                  <a:schemeClr val="accent2">
                    <a:lumMod val="75000"/>
                  </a:schemeClr>
                </a:solidFill>
              </a:rPr>
              <a:t> 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FDEC4896-1324-4943-8129-8E3043AB04E0}"/>
              </a:ext>
            </a:extLst>
          </p:cNvPr>
          <p:cNvSpPr txBox="1"/>
          <p:nvPr/>
        </p:nvSpPr>
        <p:spPr>
          <a:xfrm>
            <a:off x="5357264" y="2871243"/>
            <a:ext cx="27113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419" dirty="0"/>
              <a:t>Tratamiento de la incertidumbre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37FBFC70-C997-477C-8216-6CA1AA0F4EB5}"/>
              </a:ext>
            </a:extLst>
          </p:cNvPr>
          <p:cNvSpPr txBox="1"/>
          <p:nvPr/>
        </p:nvSpPr>
        <p:spPr>
          <a:xfrm>
            <a:off x="770860" y="5374430"/>
            <a:ext cx="18886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1">
                  <a:lumMod val="60000"/>
                  <a:lumOff val="40000"/>
                </a:schemeClr>
              </a:buClr>
            </a:pPr>
            <a:r>
              <a:rPr lang="es-419" dirty="0"/>
              <a:t>Aprendizaje </a:t>
            </a:r>
          </a:p>
          <a:p>
            <a:pPr marL="285750" indent="-285750">
              <a:buClr>
                <a:schemeClr val="accent1">
                  <a:lumMod val="60000"/>
                  <a:lumOff val="40000"/>
                </a:schemeClr>
              </a:buClr>
              <a:buFont typeface="Century Gothic" panose="020B0502020202020204" pitchFamily="34" charset="0"/>
              <a:buChar char="►"/>
            </a:pPr>
            <a:endParaRPr lang="es-419" dirty="0"/>
          </a:p>
        </p:txBody>
      </p:sp>
      <p:sp>
        <p:nvSpPr>
          <p:cNvPr id="16" name="Abrir llave 15">
            <a:extLst>
              <a:ext uri="{FF2B5EF4-FFF2-40B4-BE49-F238E27FC236}">
                <a16:creationId xmlns:a16="http://schemas.microsoft.com/office/drawing/2014/main" id="{6D3E58E0-76FA-4E67-8310-BAE13715CC2B}"/>
              </a:ext>
            </a:extLst>
          </p:cNvPr>
          <p:cNvSpPr/>
          <p:nvPr/>
        </p:nvSpPr>
        <p:spPr>
          <a:xfrm>
            <a:off x="2232837" y="5092995"/>
            <a:ext cx="138223" cy="999461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419" dirty="0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C8128B46-2586-4BFE-B7FE-FA756D1AD03E}"/>
              </a:ext>
            </a:extLst>
          </p:cNvPr>
          <p:cNvSpPr txBox="1"/>
          <p:nvPr/>
        </p:nvSpPr>
        <p:spPr>
          <a:xfrm>
            <a:off x="2371060" y="5231219"/>
            <a:ext cx="254118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1400" dirty="0"/>
              <a:t>- Se desalienta a menudo</a:t>
            </a:r>
          </a:p>
          <a:p>
            <a:r>
              <a:rPr lang="es-419" sz="1400" dirty="0"/>
              <a:t>- Es un rasgo </a:t>
            </a:r>
            <a:r>
              <a:rPr lang="es-419" sz="1400" b="1" dirty="0"/>
              <a:t>CONTINUO</a:t>
            </a:r>
            <a:r>
              <a:rPr lang="es-419" sz="1400" dirty="0"/>
              <a:t> e IMPORTANTE</a:t>
            </a:r>
          </a:p>
        </p:txBody>
      </p:sp>
      <p:cxnSp>
        <p:nvCxnSpPr>
          <p:cNvPr id="19" name="Conector: angular 18">
            <a:extLst>
              <a:ext uri="{FF2B5EF4-FFF2-40B4-BE49-F238E27FC236}">
                <a16:creationId xmlns:a16="http://schemas.microsoft.com/office/drawing/2014/main" id="{E8714978-4C86-4B3F-9361-C6DE0B560759}"/>
              </a:ext>
            </a:extLst>
          </p:cNvPr>
          <p:cNvCxnSpPr>
            <a:cxnSpLocks/>
          </p:cNvCxnSpPr>
          <p:nvPr/>
        </p:nvCxnSpPr>
        <p:spPr>
          <a:xfrm rot="16200000" flipH="1">
            <a:off x="3854152" y="5853072"/>
            <a:ext cx="648885" cy="361509"/>
          </a:xfrm>
          <a:prstGeom prst="bentConnector3">
            <a:avLst>
              <a:gd name="adj1" fmla="val 9915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uadroTexto 24">
            <a:extLst>
              <a:ext uri="{FF2B5EF4-FFF2-40B4-BE49-F238E27FC236}">
                <a16:creationId xmlns:a16="http://schemas.microsoft.com/office/drawing/2014/main" id="{8D142DCA-0222-4E06-BEAC-CEFBDDC78BF5}"/>
              </a:ext>
            </a:extLst>
          </p:cNvPr>
          <p:cNvSpPr txBox="1"/>
          <p:nvPr/>
        </p:nvSpPr>
        <p:spPr>
          <a:xfrm>
            <a:off x="4412514" y="6103089"/>
            <a:ext cx="19243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s-419" sz="1400" dirty="0"/>
              <a:t>Planes</a:t>
            </a:r>
          </a:p>
          <a:p>
            <a:pPr marL="285750" indent="-285750">
              <a:buFontTx/>
              <a:buChar char="-"/>
            </a:pPr>
            <a:r>
              <a:rPr lang="es-419" sz="1400" dirty="0"/>
              <a:t>Diseños </a:t>
            </a:r>
          </a:p>
        </p:txBody>
      </p:sp>
      <p:cxnSp>
        <p:nvCxnSpPr>
          <p:cNvPr id="27" name="Conector recto 26">
            <a:extLst>
              <a:ext uri="{FF2B5EF4-FFF2-40B4-BE49-F238E27FC236}">
                <a16:creationId xmlns:a16="http://schemas.microsoft.com/office/drawing/2014/main" id="{81815D20-9FE3-44B6-9DBB-6734D578838A}"/>
              </a:ext>
            </a:extLst>
          </p:cNvPr>
          <p:cNvCxnSpPr/>
          <p:nvPr/>
        </p:nvCxnSpPr>
        <p:spPr>
          <a:xfrm>
            <a:off x="3588486" y="5697595"/>
            <a:ext cx="94220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Abrir llave 29">
            <a:extLst>
              <a:ext uri="{FF2B5EF4-FFF2-40B4-BE49-F238E27FC236}">
                <a16:creationId xmlns:a16="http://schemas.microsoft.com/office/drawing/2014/main" id="{7369D0AE-BC8B-4E8A-961C-73D3A0E524AB}"/>
              </a:ext>
            </a:extLst>
          </p:cNvPr>
          <p:cNvSpPr/>
          <p:nvPr/>
        </p:nvSpPr>
        <p:spPr>
          <a:xfrm>
            <a:off x="4380615" y="6097624"/>
            <a:ext cx="95693" cy="52322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419" dirty="0"/>
          </a:p>
        </p:txBody>
      </p:sp>
      <p:sp>
        <p:nvSpPr>
          <p:cNvPr id="35" name="Título 1">
            <a:extLst>
              <a:ext uri="{FF2B5EF4-FFF2-40B4-BE49-F238E27FC236}">
                <a16:creationId xmlns:a16="http://schemas.microsoft.com/office/drawing/2014/main" id="{1AEF4700-044E-4DB2-8C0D-80175831258F}"/>
              </a:ext>
            </a:extLst>
          </p:cNvPr>
          <p:cNvSpPr txBox="1">
            <a:spLocks/>
          </p:cNvSpPr>
          <p:nvPr/>
        </p:nvSpPr>
        <p:spPr bwMode="gray">
          <a:xfrm>
            <a:off x="1154954" y="973668"/>
            <a:ext cx="9509502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419" dirty="0"/>
              <a:t>El Desarrollo de Software Adaptable(ASD) </a:t>
            </a:r>
          </a:p>
        </p:txBody>
      </p:sp>
      <p:pic>
        <p:nvPicPr>
          <p:cNvPr id="6146" name="Picture 2" descr="Imagen relacionad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3155" y="2418170"/>
            <a:ext cx="3250634" cy="1828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Resultado de imagen para aprendizaj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067" y="4300969"/>
            <a:ext cx="3604889" cy="2549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74898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B059E1B-9B4C-4402-A6A6-022A256BE6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/>
              <a:t>Desarrollo Manejado por Rasgos (FDD)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07B11162-6CC5-4AF8-9704-70CE9E7CC738}"/>
              </a:ext>
            </a:extLst>
          </p:cNvPr>
          <p:cNvSpPr txBox="1"/>
          <p:nvPr/>
        </p:nvSpPr>
        <p:spPr>
          <a:xfrm>
            <a:off x="6815470" y="1495966"/>
            <a:ext cx="3165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>
                <a:solidFill>
                  <a:schemeClr val="bg1"/>
                </a:solidFill>
              </a:rPr>
              <a:t>Jeff De Luca y Peter Coad</a:t>
            </a:r>
            <a:endParaRPr lang="es-419" dirty="0">
              <a:solidFill>
                <a:schemeClr val="bg1"/>
              </a:solidFill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0F94A916-199A-4C82-9359-8214C1E18E31}"/>
              </a:ext>
            </a:extLst>
          </p:cNvPr>
          <p:cNvSpPr txBox="1"/>
          <p:nvPr/>
        </p:nvSpPr>
        <p:spPr>
          <a:xfrm>
            <a:off x="2461440" y="2393235"/>
            <a:ext cx="40120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1600" dirty="0"/>
              <a:t>Tiene </a:t>
            </a:r>
            <a:r>
              <a:rPr lang="es-419" sz="1600" dirty="0"/>
              <a:t>5</a:t>
            </a:r>
            <a:endParaRPr lang="es-419" sz="1600" dirty="0" smtClean="0"/>
          </a:p>
          <a:p>
            <a:r>
              <a:rPr lang="es-419" sz="1600" dirty="0" smtClean="0"/>
              <a:t> </a:t>
            </a:r>
            <a:r>
              <a:rPr lang="es-419" sz="1600" dirty="0"/>
              <a:t>procesos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911B72D7-E724-405A-A84F-236A021A5CF2}"/>
              </a:ext>
            </a:extLst>
          </p:cNvPr>
          <p:cNvSpPr txBox="1"/>
          <p:nvPr/>
        </p:nvSpPr>
        <p:spPr>
          <a:xfrm>
            <a:off x="4169484" y="2530061"/>
            <a:ext cx="357254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1400" dirty="0"/>
              <a:t>Tareas</a:t>
            </a:r>
          </a:p>
          <a:p>
            <a:endParaRPr lang="es-419" sz="1400" dirty="0"/>
          </a:p>
          <a:p>
            <a:r>
              <a:rPr lang="es-419" sz="1400" dirty="0"/>
              <a:t>Criterio de comprobación</a:t>
            </a:r>
          </a:p>
        </p:txBody>
      </p:sp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7AFE8B1D-265E-4EE2-BF4D-B6CCAFBD8E3A}"/>
              </a:ext>
            </a:extLst>
          </p:cNvPr>
          <p:cNvCxnSpPr/>
          <p:nvPr/>
        </p:nvCxnSpPr>
        <p:spPr>
          <a:xfrm flipV="1">
            <a:off x="3732028" y="2715138"/>
            <a:ext cx="478465" cy="2340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774F75DB-D9C5-4962-B290-D92D154FF9D7}"/>
              </a:ext>
            </a:extLst>
          </p:cNvPr>
          <p:cNvCxnSpPr/>
          <p:nvPr/>
        </p:nvCxnSpPr>
        <p:spPr>
          <a:xfrm>
            <a:off x="3721396" y="2949155"/>
            <a:ext cx="499730" cy="2049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078F691A-F2FC-4BF2-B6D6-B5DE9C311CC2}"/>
              </a:ext>
            </a:extLst>
          </p:cNvPr>
          <p:cNvCxnSpPr/>
          <p:nvPr/>
        </p:nvCxnSpPr>
        <p:spPr>
          <a:xfrm flipV="1">
            <a:off x="2461440" y="2991687"/>
            <a:ext cx="1185528" cy="88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: angular 16">
            <a:extLst>
              <a:ext uri="{FF2B5EF4-FFF2-40B4-BE49-F238E27FC236}">
                <a16:creationId xmlns:a16="http://schemas.microsoft.com/office/drawing/2014/main" id="{4D408A89-9CAF-4F41-97BF-6EB6E502960C}"/>
              </a:ext>
            </a:extLst>
          </p:cNvPr>
          <p:cNvCxnSpPr>
            <a:cxnSpLocks/>
          </p:cNvCxnSpPr>
          <p:nvPr/>
        </p:nvCxnSpPr>
        <p:spPr>
          <a:xfrm>
            <a:off x="2461440" y="3000507"/>
            <a:ext cx="1275907" cy="1057055"/>
          </a:xfrm>
          <a:prstGeom prst="bentConnector3">
            <a:avLst>
              <a:gd name="adj1" fmla="val 1416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Abrir llave 22">
            <a:extLst>
              <a:ext uri="{FF2B5EF4-FFF2-40B4-BE49-F238E27FC236}">
                <a16:creationId xmlns:a16="http://schemas.microsoft.com/office/drawing/2014/main" id="{D063C94C-D7E7-4B4A-8A9E-7D0B621E4E1A}"/>
              </a:ext>
            </a:extLst>
          </p:cNvPr>
          <p:cNvSpPr/>
          <p:nvPr/>
        </p:nvSpPr>
        <p:spPr>
          <a:xfrm>
            <a:off x="3838355" y="3454204"/>
            <a:ext cx="116956" cy="120264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419" dirty="0"/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2579CE8B-A15B-4E1F-8B1F-DA75A2D2F97D}"/>
              </a:ext>
            </a:extLst>
          </p:cNvPr>
          <p:cNvSpPr txBox="1"/>
          <p:nvPr/>
        </p:nvSpPr>
        <p:spPr>
          <a:xfrm>
            <a:off x="3900688" y="3472941"/>
            <a:ext cx="365760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1400" dirty="0"/>
              <a:t>- Desarrollar un modelo global</a:t>
            </a:r>
          </a:p>
          <a:p>
            <a:r>
              <a:rPr lang="es-419" sz="1400" dirty="0"/>
              <a:t>- Construir una lista de los rasgos</a:t>
            </a:r>
          </a:p>
          <a:p>
            <a:r>
              <a:rPr lang="es-419" sz="1400" dirty="0"/>
              <a:t>- Planear por rasgo</a:t>
            </a:r>
          </a:p>
          <a:p>
            <a:r>
              <a:rPr lang="es-419" sz="1400" dirty="0"/>
              <a:t>- Diseñar por rasgo</a:t>
            </a:r>
          </a:p>
          <a:p>
            <a:r>
              <a:rPr lang="es-419" sz="1400" dirty="0"/>
              <a:t>- Construir por rasgo</a:t>
            </a:r>
          </a:p>
          <a:p>
            <a:endParaRPr lang="es-419" sz="1400" dirty="0"/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6068CEBA-AFB0-4D1E-B720-51BA0AAEC3A2}"/>
              </a:ext>
            </a:extLst>
          </p:cNvPr>
          <p:cNvSpPr txBox="1"/>
          <p:nvPr/>
        </p:nvSpPr>
        <p:spPr>
          <a:xfrm>
            <a:off x="6152484" y="4704047"/>
            <a:ext cx="23178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1400" dirty="0"/>
              <a:t>Desarrolladores </a:t>
            </a:r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DAA66FEF-8B51-4C01-B870-EC51EC216612}"/>
              </a:ext>
            </a:extLst>
          </p:cNvPr>
          <p:cNvSpPr txBox="1"/>
          <p:nvPr/>
        </p:nvSpPr>
        <p:spPr>
          <a:xfrm>
            <a:off x="6576239" y="5203873"/>
            <a:ext cx="365760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1400" dirty="0" smtClean="0"/>
              <a:t>-Dueños </a:t>
            </a:r>
            <a:r>
              <a:rPr lang="es-419" sz="1400" dirty="0"/>
              <a:t>de clases</a:t>
            </a:r>
          </a:p>
          <a:p>
            <a:pPr marL="285750" indent="-285750">
              <a:buFontTx/>
              <a:buChar char="-"/>
            </a:pPr>
            <a:endParaRPr lang="es-419" sz="1400" dirty="0"/>
          </a:p>
          <a:p>
            <a:pPr marL="285750" indent="-285750">
              <a:buFontTx/>
              <a:buChar char="-"/>
            </a:pPr>
            <a:endParaRPr lang="es-419" sz="1400" dirty="0"/>
          </a:p>
          <a:p>
            <a:r>
              <a:rPr lang="es-419" sz="1400" dirty="0" smtClean="0"/>
              <a:t>-Programadores </a:t>
            </a:r>
            <a:r>
              <a:rPr lang="es-419" sz="1400" dirty="0"/>
              <a:t>jefe</a:t>
            </a:r>
          </a:p>
          <a:p>
            <a:r>
              <a:rPr lang="es-419" sz="1400" dirty="0"/>
              <a:t>    (más experimentados)</a:t>
            </a:r>
          </a:p>
        </p:txBody>
      </p:sp>
      <p:cxnSp>
        <p:nvCxnSpPr>
          <p:cNvPr id="36" name="Conector recto de flecha 35">
            <a:extLst>
              <a:ext uri="{FF2B5EF4-FFF2-40B4-BE49-F238E27FC236}">
                <a16:creationId xmlns:a16="http://schemas.microsoft.com/office/drawing/2014/main" id="{FC7E20A5-AB73-4474-A0CF-46ACF76C6DE8}"/>
              </a:ext>
            </a:extLst>
          </p:cNvPr>
          <p:cNvCxnSpPr>
            <a:cxnSpLocks/>
          </p:cNvCxnSpPr>
          <p:nvPr/>
        </p:nvCxnSpPr>
        <p:spPr>
          <a:xfrm>
            <a:off x="8525542" y="5366259"/>
            <a:ext cx="4678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ector recto de flecha 37">
            <a:extLst>
              <a:ext uri="{FF2B5EF4-FFF2-40B4-BE49-F238E27FC236}">
                <a16:creationId xmlns:a16="http://schemas.microsoft.com/office/drawing/2014/main" id="{68F4CF6F-04B9-4726-B580-4877323A1F36}"/>
              </a:ext>
            </a:extLst>
          </p:cNvPr>
          <p:cNvCxnSpPr/>
          <p:nvPr/>
        </p:nvCxnSpPr>
        <p:spPr>
          <a:xfrm>
            <a:off x="8711614" y="6094183"/>
            <a:ext cx="28176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CuadroTexto 39">
            <a:extLst>
              <a:ext uri="{FF2B5EF4-FFF2-40B4-BE49-F238E27FC236}">
                <a16:creationId xmlns:a16="http://schemas.microsoft.com/office/drawing/2014/main" id="{5AD52F1F-C00B-47B6-AD65-D2E3B7304352}"/>
              </a:ext>
            </a:extLst>
          </p:cNvPr>
          <p:cNvSpPr txBox="1"/>
          <p:nvPr/>
        </p:nvSpPr>
        <p:spPr>
          <a:xfrm>
            <a:off x="9014638" y="5193240"/>
            <a:ext cx="25589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1400" dirty="0"/>
              <a:t>Codificación</a:t>
            </a:r>
          </a:p>
        </p:txBody>
      </p:sp>
      <p:sp>
        <p:nvSpPr>
          <p:cNvPr id="41" name="Abrir llave 40">
            <a:extLst>
              <a:ext uri="{FF2B5EF4-FFF2-40B4-BE49-F238E27FC236}">
                <a16:creationId xmlns:a16="http://schemas.microsoft.com/office/drawing/2014/main" id="{0C51E8C6-C558-4C04-A1DB-6795C9CDDD70}"/>
              </a:ext>
            </a:extLst>
          </p:cNvPr>
          <p:cNvSpPr/>
          <p:nvPr/>
        </p:nvSpPr>
        <p:spPr>
          <a:xfrm>
            <a:off x="9057169" y="5742926"/>
            <a:ext cx="45719" cy="68658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419" dirty="0"/>
          </a:p>
        </p:txBody>
      </p:sp>
      <p:sp>
        <p:nvSpPr>
          <p:cNvPr id="42" name="CuadroTexto 41">
            <a:extLst>
              <a:ext uri="{FF2B5EF4-FFF2-40B4-BE49-F238E27FC236}">
                <a16:creationId xmlns:a16="http://schemas.microsoft.com/office/drawing/2014/main" id="{5924FF8F-8D4F-401A-A27E-312133B7A62C}"/>
              </a:ext>
            </a:extLst>
          </p:cNvPr>
          <p:cNvSpPr txBox="1"/>
          <p:nvPr/>
        </p:nvSpPr>
        <p:spPr>
          <a:xfrm>
            <a:off x="9138681" y="5704922"/>
            <a:ext cx="268294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s-419" sz="1400" dirty="0"/>
              <a:t>Coordinador </a:t>
            </a:r>
          </a:p>
          <a:p>
            <a:pPr marL="285750" indent="-285750">
              <a:buFontTx/>
              <a:buChar char="-"/>
            </a:pPr>
            <a:r>
              <a:rPr lang="es-419" sz="1400" dirty="0"/>
              <a:t>Diseñador líder</a:t>
            </a:r>
          </a:p>
          <a:p>
            <a:pPr marL="285750" indent="-285750">
              <a:buFontTx/>
              <a:buChar char="-"/>
            </a:pPr>
            <a:r>
              <a:rPr lang="es-419" sz="1400" dirty="0"/>
              <a:t>Mentor </a:t>
            </a:r>
          </a:p>
        </p:txBody>
      </p:sp>
      <p:pic>
        <p:nvPicPr>
          <p:cNvPr id="30" name="Picture 4" descr="Resultado de imagen para fdd procesos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941" y="2273000"/>
            <a:ext cx="2038350" cy="2238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http://3.bp.blogspot.com/-MBorpL1kGhc/T9fiUfG44HI/AAAAAAAAFO0/cxzgcIhZfBs/s400/caracteristica.jpe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9706" y="2427572"/>
            <a:ext cx="2009775" cy="227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http://4.bp.blogspot.com/-fveyBWezwK0/T9fxOvaA1VI/AAAAAAAAFPg/i8pz5aU_rsk/s400/ventajas.jpe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8934" y="4656844"/>
            <a:ext cx="1897099" cy="1905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31497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B25A13-FC3D-48CA-91E0-A4C8AA1E1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/>
              <a:t>Método de Desarrollo de Sistema Dinámico (DSDM)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3D809FC-BE65-4D8D-B9E7-7D301C3BAC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4855" y="4138212"/>
            <a:ext cx="8825659" cy="2377754"/>
          </a:xfrm>
        </p:spPr>
        <p:txBody>
          <a:bodyPr>
            <a:normAutofit/>
          </a:bodyPr>
          <a:lstStyle/>
          <a:p>
            <a:r>
              <a:rPr lang="es-AR" sz="1400" dirty="0" smtClean="0"/>
              <a:t>Empieza </a:t>
            </a:r>
            <a:r>
              <a:rPr lang="es-AR" sz="1400" dirty="0"/>
              <a:t>con un estudio de viabilidad y negocio. </a:t>
            </a:r>
          </a:p>
          <a:p>
            <a:endParaRPr lang="es-AR" sz="1400" dirty="0"/>
          </a:p>
          <a:p>
            <a:endParaRPr lang="es-AR" sz="1400" dirty="0"/>
          </a:p>
          <a:p>
            <a:endParaRPr lang="es-AR" sz="1400" dirty="0"/>
          </a:p>
          <a:p>
            <a:endParaRPr lang="es-AR" sz="1400" dirty="0"/>
          </a:p>
          <a:p>
            <a:r>
              <a:rPr lang="es-AR" sz="1400" dirty="0"/>
              <a:t>Tres ciclos entretejidos</a:t>
            </a:r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C9AD488F-C27E-4EE5-B998-8958DBBA1A9C}"/>
              </a:ext>
            </a:extLst>
          </p:cNvPr>
          <p:cNvCxnSpPr/>
          <p:nvPr/>
        </p:nvCxnSpPr>
        <p:spPr>
          <a:xfrm>
            <a:off x="3960794" y="4449182"/>
            <a:ext cx="79744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EB624007-25ED-4DE0-9998-E1ADB53F88AF}"/>
              </a:ext>
            </a:extLst>
          </p:cNvPr>
          <p:cNvCxnSpPr/>
          <p:nvPr/>
        </p:nvCxnSpPr>
        <p:spPr>
          <a:xfrm>
            <a:off x="4942534" y="4449182"/>
            <a:ext cx="79744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: angular 11">
            <a:extLst>
              <a:ext uri="{FF2B5EF4-FFF2-40B4-BE49-F238E27FC236}">
                <a16:creationId xmlns:a16="http://schemas.microsoft.com/office/drawing/2014/main" id="{51AB78CE-FCDB-419A-B1A4-BF0C861662A6}"/>
              </a:ext>
            </a:extLst>
          </p:cNvPr>
          <p:cNvCxnSpPr>
            <a:cxnSpLocks/>
          </p:cNvCxnSpPr>
          <p:nvPr/>
        </p:nvCxnSpPr>
        <p:spPr>
          <a:xfrm>
            <a:off x="4104329" y="4449182"/>
            <a:ext cx="1500971" cy="760230"/>
          </a:xfrm>
          <a:prstGeom prst="bentConnector3">
            <a:avLst>
              <a:gd name="adj1" fmla="val 1954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: angular 15">
            <a:extLst>
              <a:ext uri="{FF2B5EF4-FFF2-40B4-BE49-F238E27FC236}">
                <a16:creationId xmlns:a16="http://schemas.microsoft.com/office/drawing/2014/main" id="{E5BF7E71-EBF2-4B5B-9D02-9D33E11E58B0}"/>
              </a:ext>
            </a:extLst>
          </p:cNvPr>
          <p:cNvCxnSpPr/>
          <p:nvPr/>
        </p:nvCxnSpPr>
        <p:spPr>
          <a:xfrm>
            <a:off x="5022281" y="4449182"/>
            <a:ext cx="583019" cy="36682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uadroTexto 18">
            <a:extLst>
              <a:ext uri="{FF2B5EF4-FFF2-40B4-BE49-F238E27FC236}">
                <a16:creationId xmlns:a16="http://schemas.microsoft.com/office/drawing/2014/main" id="{F0F226C1-8B33-4BE9-8E57-9139337ED564}"/>
              </a:ext>
            </a:extLst>
          </p:cNvPr>
          <p:cNvSpPr txBox="1"/>
          <p:nvPr/>
        </p:nvSpPr>
        <p:spPr>
          <a:xfrm>
            <a:off x="5605299" y="4523914"/>
            <a:ext cx="29970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1400" dirty="0"/>
              <a:t>Serie de talleres para entender el área de negocio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53D32C65-4E00-47E3-A258-FE5845A375C9}"/>
              </a:ext>
            </a:extLst>
          </p:cNvPr>
          <p:cNvSpPr txBox="1"/>
          <p:nvPr/>
        </p:nvSpPr>
        <p:spPr>
          <a:xfrm>
            <a:off x="5601747" y="5047134"/>
            <a:ext cx="37284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1400" dirty="0"/>
              <a:t>¿DSDM es apropiado para el proyecto?</a:t>
            </a:r>
          </a:p>
        </p:txBody>
      </p:sp>
      <p:sp>
        <p:nvSpPr>
          <p:cNvPr id="22" name="Abrir llave 21">
            <a:extLst>
              <a:ext uri="{FF2B5EF4-FFF2-40B4-BE49-F238E27FC236}">
                <a16:creationId xmlns:a16="http://schemas.microsoft.com/office/drawing/2014/main" id="{0451880B-1DCB-4EC4-9529-B660022AF776}"/>
              </a:ext>
            </a:extLst>
          </p:cNvPr>
          <p:cNvSpPr/>
          <p:nvPr/>
        </p:nvSpPr>
        <p:spPr>
          <a:xfrm flipH="1">
            <a:off x="3571593" y="5776245"/>
            <a:ext cx="151483" cy="66525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419" dirty="0"/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0B0F8A2C-50D0-4592-8643-EC79F6B7EFB8}"/>
              </a:ext>
            </a:extLst>
          </p:cNvPr>
          <p:cNvSpPr txBox="1"/>
          <p:nvPr/>
        </p:nvSpPr>
        <p:spPr>
          <a:xfrm>
            <a:off x="3817872" y="5838827"/>
            <a:ext cx="25442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200" dirty="0"/>
              <a:t>- el </a:t>
            </a:r>
            <a:r>
              <a:rPr lang="es-AR" sz="1200" dirty="0">
                <a:solidFill>
                  <a:schemeClr val="accent1"/>
                </a:solidFill>
              </a:rPr>
              <a:t>ciclo del modelo funcional </a:t>
            </a:r>
            <a:r>
              <a:rPr lang="es-AR" sz="1200" dirty="0" smtClean="0"/>
              <a:t> </a:t>
            </a:r>
            <a:endParaRPr lang="es-AR" sz="1200" dirty="0"/>
          </a:p>
          <a:p>
            <a:r>
              <a:rPr lang="es-AR" sz="1200" dirty="0"/>
              <a:t>- el </a:t>
            </a:r>
            <a:r>
              <a:rPr lang="es-AR" sz="1200" dirty="0">
                <a:solidFill>
                  <a:schemeClr val="accent1"/>
                </a:solidFill>
              </a:rPr>
              <a:t>ciclo de diseño del </a:t>
            </a:r>
            <a:r>
              <a:rPr lang="es-AR" sz="1200" dirty="0" smtClean="0">
                <a:solidFill>
                  <a:schemeClr val="accent1"/>
                </a:solidFill>
              </a:rPr>
              <a:t>modelo</a:t>
            </a:r>
            <a:endParaRPr lang="es-AR" sz="1200" dirty="0"/>
          </a:p>
          <a:p>
            <a:r>
              <a:rPr lang="es-AR" sz="1200" dirty="0"/>
              <a:t>- el </a:t>
            </a:r>
            <a:r>
              <a:rPr lang="es-AR" sz="1200" dirty="0">
                <a:solidFill>
                  <a:schemeClr val="accent1"/>
                </a:solidFill>
              </a:rPr>
              <a:t>ciclo de </a:t>
            </a:r>
            <a:r>
              <a:rPr lang="es-AR" sz="1200" dirty="0" smtClean="0">
                <a:solidFill>
                  <a:schemeClr val="accent1"/>
                </a:solidFill>
              </a:rPr>
              <a:t>implantación</a:t>
            </a:r>
            <a:endParaRPr lang="es-419" sz="1200" dirty="0"/>
          </a:p>
        </p:txBody>
      </p:sp>
      <p:pic>
        <p:nvPicPr>
          <p:cNvPr id="8198" name="Picture 6" descr="Resultado de imagen para dud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0428" y="3945361"/>
            <a:ext cx="2216630" cy="2216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4" name="Picture 12" descr="Imagen relacionad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5640" y="2284627"/>
            <a:ext cx="3905192" cy="1660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8" name="Picture 16" descr="Resultado de imagen para full time 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766" y="2046576"/>
            <a:ext cx="1629311" cy="1629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06999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FF13FB9-7A92-4BA7-BBF8-A41FF27E33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9939" y="2518628"/>
            <a:ext cx="4624808" cy="2431964"/>
          </a:xfrm>
        </p:spPr>
        <p:txBody>
          <a:bodyPr>
            <a:normAutofit/>
          </a:bodyPr>
          <a:lstStyle/>
          <a:p>
            <a:r>
              <a:rPr lang="es-AR" sz="1600" dirty="0"/>
              <a:t>Tiene principios subyacentes que incluyen: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s-AR" sz="1400" dirty="0"/>
              <a:t>una interacción activa del usuario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s-AR" sz="1400" dirty="0"/>
              <a:t>entregas frecuentes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s-AR" sz="1400" dirty="0"/>
              <a:t>equipos autorizados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s-AR" sz="1400" dirty="0"/>
              <a:t>pruebas a lo largo del ciclo (plazos cortos)</a:t>
            </a:r>
          </a:p>
          <a:p>
            <a:pPr marL="0" indent="0">
              <a:buNone/>
            </a:pPr>
            <a:endParaRPr lang="es-419" sz="1600" dirty="0"/>
          </a:p>
          <a:p>
            <a:pPr>
              <a:buFont typeface="Century Gothic" panose="020B0502020202020204" pitchFamily="34" charset="0"/>
              <a:buChar char="►"/>
            </a:pPr>
            <a:endParaRPr lang="es-419" sz="1600" dirty="0"/>
          </a:p>
          <a:p>
            <a:pPr marL="0" indent="0">
              <a:buNone/>
            </a:pPr>
            <a:endParaRPr lang="es-AR" sz="1400" dirty="0"/>
          </a:p>
          <a:p>
            <a:endParaRPr lang="es-419" sz="1400" dirty="0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24D74CE9-7C60-437E-B47D-F994C7EBB3F2}"/>
              </a:ext>
            </a:extLst>
          </p:cNvPr>
          <p:cNvSpPr txBox="1">
            <a:spLocks/>
          </p:cNvSpPr>
          <p:nvPr/>
        </p:nvSpPr>
        <p:spPr bwMode="gray">
          <a:xfrm>
            <a:off x="1307354" y="11260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419" dirty="0"/>
              <a:t>Método de Desarrollo de Sistema Dinámico (DSDM)</a:t>
            </a:r>
          </a:p>
        </p:txBody>
      </p:sp>
      <p:pic>
        <p:nvPicPr>
          <p:cNvPr id="9220" name="Picture 4" descr="Resultado de imagen para metodologia tradicional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60"/>
          <a:stretch/>
        </p:blipFill>
        <p:spPr bwMode="auto">
          <a:xfrm>
            <a:off x="8483175" y="2265689"/>
            <a:ext cx="3171183" cy="2118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Resultado de imagen para calida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296" y="4385143"/>
            <a:ext cx="3651343" cy="2054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uadroTexto 1"/>
          <p:cNvSpPr txBox="1"/>
          <p:nvPr/>
        </p:nvSpPr>
        <p:spPr>
          <a:xfrm>
            <a:off x="3858016" y="5181424"/>
            <a:ext cx="15532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4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calidad</a:t>
            </a:r>
            <a:endParaRPr lang="en-US" sz="24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9" name="Flecha derecha 8"/>
          <p:cNvSpPr/>
          <p:nvPr/>
        </p:nvSpPr>
        <p:spPr>
          <a:xfrm>
            <a:off x="3832964" y="5643089"/>
            <a:ext cx="1578280" cy="1439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7972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DB6741E-E77F-4D7C-AF91-CA9E364B4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/>
              <a:t>Manifiesto para el Desarrollo de Software Ágil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009AC710-CBE4-4272-A6D3-929FF84B3710}"/>
              </a:ext>
            </a:extLst>
          </p:cNvPr>
          <p:cNvSpPr txBox="1"/>
          <p:nvPr/>
        </p:nvSpPr>
        <p:spPr>
          <a:xfrm>
            <a:off x="4146697" y="1680632"/>
            <a:ext cx="30728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dirty="0">
                <a:solidFill>
                  <a:schemeClr val="bg1"/>
                </a:solidFill>
              </a:rPr>
              <a:t>Snowbird, Utah - 2001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BF0893BD-367C-41AF-891A-73AE9628B244}"/>
              </a:ext>
            </a:extLst>
          </p:cNvPr>
          <p:cNvSpPr txBox="1"/>
          <p:nvPr/>
        </p:nvSpPr>
        <p:spPr>
          <a:xfrm>
            <a:off x="872883" y="3022010"/>
            <a:ext cx="203081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s-419" sz="1200" dirty="0"/>
              <a:t>XP</a:t>
            </a:r>
          </a:p>
          <a:p>
            <a:pPr marL="171450" indent="-1714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s-419" sz="1200" dirty="0"/>
              <a:t>SCRUM</a:t>
            </a:r>
          </a:p>
          <a:p>
            <a:pPr marL="171450" indent="-1714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s-419" sz="1200" dirty="0"/>
              <a:t>Crystal</a:t>
            </a:r>
          </a:p>
          <a:p>
            <a:pPr marL="171450" indent="-1714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s-419" sz="1200" dirty="0"/>
              <a:t>Comprobación dirigida por contexto</a:t>
            </a:r>
          </a:p>
          <a:p>
            <a:pPr marL="171450" indent="-1714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s-419" sz="1200" dirty="0"/>
              <a:t>Código abierto</a:t>
            </a:r>
          </a:p>
          <a:p>
            <a:pPr marL="171450" indent="-1714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s-419" sz="1200" dirty="0"/>
              <a:t>ASD</a:t>
            </a:r>
          </a:p>
          <a:p>
            <a:pPr marL="171450" indent="-1714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s-419" sz="1200" dirty="0"/>
              <a:t>FDD</a:t>
            </a:r>
          </a:p>
          <a:p>
            <a:pPr marL="171450" indent="-1714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s-419" sz="1200" dirty="0"/>
              <a:t>DSDM</a:t>
            </a:r>
          </a:p>
          <a:p>
            <a:pPr marL="171450" indent="-171450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s-419" sz="1200" dirty="0"/>
          </a:p>
          <a:p>
            <a:pPr marL="171450" indent="-171450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s-419" sz="1200" dirty="0"/>
          </a:p>
          <a:p>
            <a:pPr marL="171450" indent="-171450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s-419" sz="1200" dirty="0"/>
          </a:p>
          <a:p>
            <a:pPr marL="171450" indent="-171450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s-419" sz="1200" dirty="0"/>
          </a:p>
          <a:p>
            <a:pPr marL="171450" indent="-171450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s-419" sz="1200" dirty="0"/>
          </a:p>
          <a:p>
            <a:pPr marL="171450" indent="-171450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s-419" sz="1200" dirty="0"/>
          </a:p>
        </p:txBody>
      </p:sp>
      <p:sp>
        <p:nvSpPr>
          <p:cNvPr id="8" name="Cerrar llave 7">
            <a:extLst>
              <a:ext uri="{FF2B5EF4-FFF2-40B4-BE49-F238E27FC236}">
                <a16:creationId xmlns:a16="http://schemas.microsoft.com/office/drawing/2014/main" id="{BDFE8EB5-FAFE-4504-BF15-E070D287C5F5}"/>
              </a:ext>
            </a:extLst>
          </p:cNvPr>
          <p:cNvSpPr/>
          <p:nvPr/>
        </p:nvSpPr>
        <p:spPr>
          <a:xfrm>
            <a:off x="2531562" y="2926317"/>
            <a:ext cx="372139" cy="192449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419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E6DE8303-6265-45E3-937B-A259EB3A177B}"/>
              </a:ext>
            </a:extLst>
          </p:cNvPr>
          <p:cNvSpPr txBox="1"/>
          <p:nvPr/>
        </p:nvSpPr>
        <p:spPr>
          <a:xfrm>
            <a:off x="2903700" y="3375953"/>
            <a:ext cx="128654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419" sz="1600" dirty="0"/>
              <a:t>Ideas similares sobre desarrollo</a:t>
            </a:r>
          </a:p>
        </p:txBody>
      </p:sp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08613E74-BD2F-47F2-90E3-E829C3388525}"/>
              </a:ext>
            </a:extLst>
          </p:cNvPr>
          <p:cNvCxnSpPr>
            <a:stCxn id="9" idx="2"/>
          </p:cNvCxnSpPr>
          <p:nvPr/>
        </p:nvCxnSpPr>
        <p:spPr>
          <a:xfrm>
            <a:off x="3546970" y="4453171"/>
            <a:ext cx="0" cy="3976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uadroTexto 11">
            <a:extLst>
              <a:ext uri="{FF2B5EF4-FFF2-40B4-BE49-F238E27FC236}">
                <a16:creationId xmlns:a16="http://schemas.microsoft.com/office/drawing/2014/main" id="{4E16D306-9F88-4F78-99F3-7325655FD0BF}"/>
              </a:ext>
            </a:extLst>
          </p:cNvPr>
          <p:cNvSpPr txBox="1"/>
          <p:nvPr/>
        </p:nvSpPr>
        <p:spPr>
          <a:xfrm>
            <a:off x="2903700" y="4967769"/>
            <a:ext cx="12865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419" sz="1400" dirty="0"/>
              <a:t>Comunidad OO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61472BBB-3100-43D3-A5A9-5FAC00A87283}"/>
              </a:ext>
            </a:extLst>
          </p:cNvPr>
          <p:cNvSpPr txBox="1"/>
          <p:nvPr/>
        </p:nvSpPr>
        <p:spPr>
          <a:xfrm>
            <a:off x="5261606" y="2816369"/>
            <a:ext cx="20733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419" dirty="0"/>
              <a:t>Trabajo colaborativo</a:t>
            </a:r>
          </a:p>
        </p:txBody>
      </p:sp>
      <p:pic>
        <p:nvPicPr>
          <p:cNvPr id="10244" name="Picture 4" descr="Imagen relacionada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66" t="13197" r="13710" b="19279"/>
          <a:stretch/>
        </p:blipFill>
        <p:spPr bwMode="auto">
          <a:xfrm>
            <a:off x="8825352" y="2410045"/>
            <a:ext cx="2785032" cy="1586615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 descr="Resultado de imagen para alianza agil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13" t="6891" r="15041" b="37475"/>
          <a:stretch/>
        </p:blipFill>
        <p:spPr bwMode="auto">
          <a:xfrm>
            <a:off x="9422424" y="4193545"/>
            <a:ext cx="1930400" cy="133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2" name="Picture 12" descr="Imagen relacionad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4122" y="3582773"/>
            <a:ext cx="3382507" cy="2180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45450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 descr="Imagen relacionada">
            <a:extLst>
              <a:ext uri="{FF2B5EF4-FFF2-40B4-BE49-F238E27FC236}">
                <a16:creationId xmlns:a16="http://schemas.microsoft.com/office/drawing/2014/main" id="{D096B80D-9348-4311-949C-CA5F9CA0EF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2589" y="2424443"/>
            <a:ext cx="404261" cy="404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igno de multiplicación 9">
            <a:extLst>
              <a:ext uri="{FF2B5EF4-FFF2-40B4-BE49-F238E27FC236}">
                <a16:creationId xmlns:a16="http://schemas.microsoft.com/office/drawing/2014/main" id="{29489794-EB06-4BBE-85DF-D5FCB18D9AC9}"/>
              </a:ext>
            </a:extLst>
          </p:cNvPr>
          <p:cNvSpPr/>
          <p:nvPr/>
        </p:nvSpPr>
        <p:spPr>
          <a:xfrm>
            <a:off x="807879" y="2202930"/>
            <a:ext cx="1860697" cy="1202956"/>
          </a:xfrm>
          <a:prstGeom prst="mathMultiply">
            <a:avLst>
              <a:gd name="adj1" fmla="val 6726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D6B605E-9CA4-4828-BC5E-BAC1CB83D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/>
              <a:t>¿El RUP es ágil?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EBF9F156-CB47-4E10-80CD-09BD24E8D0F9}"/>
              </a:ext>
            </a:extLst>
          </p:cNvPr>
          <p:cNvSpPr txBox="1"/>
          <p:nvPr/>
        </p:nvSpPr>
        <p:spPr>
          <a:xfrm>
            <a:off x="4082901" y="1495966"/>
            <a:ext cx="45188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>
                <a:solidFill>
                  <a:schemeClr val="bg1"/>
                </a:solidFill>
              </a:rPr>
              <a:t>Philippe Kruchten, Ivar Jacobson</a:t>
            </a:r>
            <a:endParaRPr lang="es-419" dirty="0">
              <a:solidFill>
                <a:schemeClr val="bg1"/>
              </a:solidFill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C760D70D-D40F-479A-A709-14BF09EB53D3}"/>
              </a:ext>
            </a:extLst>
          </p:cNvPr>
          <p:cNvSpPr txBox="1"/>
          <p:nvPr/>
        </p:nvSpPr>
        <p:spPr>
          <a:xfrm>
            <a:off x="2907808" y="2562943"/>
            <a:ext cx="14034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2400" b="1" dirty="0"/>
              <a:t>RUP</a:t>
            </a:r>
            <a:endParaRPr lang="es-419" b="1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6F6A1991-2A05-4AAC-AA50-028FDAF0B2D5}"/>
              </a:ext>
            </a:extLst>
          </p:cNvPr>
          <p:cNvSpPr txBox="1"/>
          <p:nvPr/>
        </p:nvSpPr>
        <p:spPr>
          <a:xfrm>
            <a:off x="4082901" y="2609109"/>
            <a:ext cx="2366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419" dirty="0"/>
              <a:t>Marco de procesos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B2D06C9F-CE1F-43BF-AC4D-D36606DC1E6A}"/>
              </a:ext>
            </a:extLst>
          </p:cNvPr>
          <p:cNvSpPr txBox="1"/>
          <p:nvPr/>
        </p:nvSpPr>
        <p:spPr>
          <a:xfrm>
            <a:off x="1134049" y="2609109"/>
            <a:ext cx="1353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419" dirty="0"/>
              <a:t>¿Proceso?</a:t>
            </a:r>
          </a:p>
        </p:txBody>
      </p: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60F38431-EFC7-4F8B-A8E2-0ADE5C21CED6}"/>
              </a:ext>
            </a:extLst>
          </p:cNvPr>
          <p:cNvCxnSpPr>
            <a:stCxn id="5" idx="1"/>
            <a:endCxn id="9" idx="3"/>
          </p:cNvCxnSpPr>
          <p:nvPr/>
        </p:nvCxnSpPr>
        <p:spPr>
          <a:xfrm flipH="1" flipV="1">
            <a:off x="2487305" y="2793775"/>
            <a:ext cx="42050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D2FDBCC5-A031-4505-B53D-2AA3BE95A488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3641454" y="2793775"/>
            <a:ext cx="44144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cto de flecha 22">
            <a:extLst>
              <a:ext uri="{FF2B5EF4-FFF2-40B4-BE49-F238E27FC236}">
                <a16:creationId xmlns:a16="http://schemas.microsoft.com/office/drawing/2014/main" id="{68B93F78-B2C9-4E61-88C0-BCE475E969AE}"/>
              </a:ext>
            </a:extLst>
          </p:cNvPr>
          <p:cNvCxnSpPr>
            <a:stCxn id="8" idx="2"/>
          </p:cNvCxnSpPr>
          <p:nvPr/>
        </p:nvCxnSpPr>
        <p:spPr>
          <a:xfrm flipH="1">
            <a:off x="5263116" y="2978441"/>
            <a:ext cx="2962" cy="4274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uadroTexto 23">
            <a:extLst>
              <a:ext uri="{FF2B5EF4-FFF2-40B4-BE49-F238E27FC236}">
                <a16:creationId xmlns:a16="http://schemas.microsoft.com/office/drawing/2014/main" id="{933EC0E8-3256-41A5-9679-A57C85ED70CF}"/>
              </a:ext>
            </a:extLst>
          </p:cNvPr>
          <p:cNvSpPr txBox="1"/>
          <p:nvPr/>
        </p:nvSpPr>
        <p:spPr>
          <a:xfrm>
            <a:off x="4453622" y="3429000"/>
            <a:ext cx="16423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419" sz="1400" dirty="0"/>
              <a:t>Gran colección de practicas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AA3B00B8-BC2B-4587-B660-90AF54548DE8}"/>
              </a:ext>
            </a:extLst>
          </p:cNvPr>
          <p:cNvSpPr txBox="1"/>
          <p:nvPr/>
        </p:nvSpPr>
        <p:spPr>
          <a:xfrm>
            <a:off x="6562653" y="3536721"/>
            <a:ext cx="17411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1400" dirty="0"/>
              <a:t>Los equipos elijen</a:t>
            </a:r>
          </a:p>
        </p:txBody>
      </p:sp>
      <p:cxnSp>
        <p:nvCxnSpPr>
          <p:cNvPr id="29" name="Conector recto de flecha 28">
            <a:extLst>
              <a:ext uri="{FF2B5EF4-FFF2-40B4-BE49-F238E27FC236}">
                <a16:creationId xmlns:a16="http://schemas.microsoft.com/office/drawing/2014/main" id="{DE84E020-4085-46DC-A9CB-FA76E1B42A23}"/>
              </a:ext>
            </a:extLst>
          </p:cNvPr>
          <p:cNvCxnSpPr>
            <a:stCxn id="24" idx="3"/>
            <a:endCxn id="27" idx="1"/>
          </p:cNvCxnSpPr>
          <p:nvPr/>
        </p:nvCxnSpPr>
        <p:spPr>
          <a:xfrm>
            <a:off x="6096000" y="3690610"/>
            <a:ext cx="46665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 recto de flecha 31">
            <a:extLst>
              <a:ext uri="{FF2B5EF4-FFF2-40B4-BE49-F238E27FC236}">
                <a16:creationId xmlns:a16="http://schemas.microsoft.com/office/drawing/2014/main" id="{9AE84841-0059-4850-9122-ABB4685CED7B}"/>
              </a:ext>
            </a:extLst>
          </p:cNvPr>
          <p:cNvCxnSpPr>
            <a:cxnSpLocks/>
          </p:cNvCxnSpPr>
          <p:nvPr/>
        </p:nvCxnSpPr>
        <p:spPr>
          <a:xfrm>
            <a:off x="3306015" y="2978441"/>
            <a:ext cx="0" cy="12958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CuadroTexto 35">
            <a:extLst>
              <a:ext uri="{FF2B5EF4-FFF2-40B4-BE49-F238E27FC236}">
                <a16:creationId xmlns:a16="http://schemas.microsoft.com/office/drawing/2014/main" id="{04A391C7-7499-49CF-BE2C-D63E589FF153}"/>
              </a:ext>
            </a:extLst>
          </p:cNvPr>
          <p:cNvSpPr txBox="1"/>
          <p:nvPr/>
        </p:nvSpPr>
        <p:spPr>
          <a:xfrm>
            <a:off x="2135662" y="4334363"/>
            <a:ext cx="2340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419" dirty="0"/>
              <a:t>Variabilidad infinita</a:t>
            </a:r>
          </a:p>
        </p:txBody>
      </p:sp>
      <p:cxnSp>
        <p:nvCxnSpPr>
          <p:cNvPr id="42" name="Conector recto de flecha 41">
            <a:extLst>
              <a:ext uri="{FF2B5EF4-FFF2-40B4-BE49-F238E27FC236}">
                <a16:creationId xmlns:a16="http://schemas.microsoft.com/office/drawing/2014/main" id="{A3481CD5-7733-495F-9D3F-C0630AD86D6F}"/>
              </a:ext>
            </a:extLst>
          </p:cNvPr>
          <p:cNvCxnSpPr>
            <a:stCxn id="36" idx="2"/>
          </p:cNvCxnSpPr>
          <p:nvPr/>
        </p:nvCxnSpPr>
        <p:spPr>
          <a:xfrm flipH="1">
            <a:off x="2167045" y="4703695"/>
            <a:ext cx="1138970" cy="5168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ector recto de flecha 43">
            <a:extLst>
              <a:ext uri="{FF2B5EF4-FFF2-40B4-BE49-F238E27FC236}">
                <a16:creationId xmlns:a16="http://schemas.microsoft.com/office/drawing/2014/main" id="{CB424C10-66CE-4E18-82B0-FC5898044DBD}"/>
              </a:ext>
            </a:extLst>
          </p:cNvPr>
          <p:cNvCxnSpPr>
            <a:stCxn id="36" idx="2"/>
          </p:cNvCxnSpPr>
          <p:nvPr/>
        </p:nvCxnSpPr>
        <p:spPr>
          <a:xfrm>
            <a:off x="3306015" y="4703695"/>
            <a:ext cx="1315632" cy="5168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Abrir llave 47">
            <a:extLst>
              <a:ext uri="{FF2B5EF4-FFF2-40B4-BE49-F238E27FC236}">
                <a16:creationId xmlns:a16="http://schemas.microsoft.com/office/drawing/2014/main" id="{BEDE1E4D-5DC0-497C-B5DD-4C0CB2904AA9}"/>
              </a:ext>
            </a:extLst>
          </p:cNvPr>
          <p:cNvSpPr/>
          <p:nvPr/>
        </p:nvSpPr>
        <p:spPr>
          <a:xfrm>
            <a:off x="5398115" y="4794124"/>
            <a:ext cx="148722" cy="175418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419" dirty="0"/>
          </a:p>
        </p:txBody>
      </p:sp>
      <p:sp>
        <p:nvSpPr>
          <p:cNvPr id="49" name="CuadroTexto 48">
            <a:extLst>
              <a:ext uri="{FF2B5EF4-FFF2-40B4-BE49-F238E27FC236}">
                <a16:creationId xmlns:a16="http://schemas.microsoft.com/office/drawing/2014/main" id="{2E7BF4B6-EAF2-41AC-88E6-CB4CAC638F03}"/>
              </a:ext>
            </a:extLst>
          </p:cNvPr>
          <p:cNvSpPr txBox="1"/>
          <p:nvPr/>
        </p:nvSpPr>
        <p:spPr>
          <a:xfrm>
            <a:off x="5633737" y="4810538"/>
            <a:ext cx="15374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1400" dirty="0"/>
              <a:t>- Craig Larman</a:t>
            </a:r>
          </a:p>
        </p:txBody>
      </p:sp>
      <p:sp>
        <p:nvSpPr>
          <p:cNvPr id="51" name="CuadroTexto 50">
            <a:extLst>
              <a:ext uri="{FF2B5EF4-FFF2-40B4-BE49-F238E27FC236}">
                <a16:creationId xmlns:a16="http://schemas.microsoft.com/office/drawing/2014/main" id="{27D4F79E-DEC5-4C2A-B737-6BCD18D64F22}"/>
              </a:ext>
            </a:extLst>
          </p:cNvPr>
          <p:cNvSpPr txBox="1"/>
          <p:nvPr/>
        </p:nvSpPr>
        <p:spPr>
          <a:xfrm>
            <a:off x="5633736" y="5960813"/>
            <a:ext cx="15374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1400" dirty="0"/>
              <a:t>- Robert Martin</a:t>
            </a:r>
          </a:p>
        </p:txBody>
      </p:sp>
      <p:cxnSp>
        <p:nvCxnSpPr>
          <p:cNvPr id="54" name="Conector recto de flecha 53">
            <a:extLst>
              <a:ext uri="{FF2B5EF4-FFF2-40B4-BE49-F238E27FC236}">
                <a16:creationId xmlns:a16="http://schemas.microsoft.com/office/drawing/2014/main" id="{63EA0222-78DD-4B43-B30B-F41394F9A82C}"/>
              </a:ext>
            </a:extLst>
          </p:cNvPr>
          <p:cNvCxnSpPr>
            <a:stCxn id="49" idx="3"/>
          </p:cNvCxnSpPr>
          <p:nvPr/>
        </p:nvCxnSpPr>
        <p:spPr>
          <a:xfrm flipV="1">
            <a:off x="7171158" y="4962140"/>
            <a:ext cx="287680" cy="2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ector recto de flecha 55">
            <a:extLst>
              <a:ext uri="{FF2B5EF4-FFF2-40B4-BE49-F238E27FC236}">
                <a16:creationId xmlns:a16="http://schemas.microsoft.com/office/drawing/2014/main" id="{73CBE416-298A-4AD0-B660-808C3981AD5C}"/>
              </a:ext>
            </a:extLst>
          </p:cNvPr>
          <p:cNvCxnSpPr>
            <a:stCxn id="51" idx="3"/>
          </p:cNvCxnSpPr>
          <p:nvPr/>
        </p:nvCxnSpPr>
        <p:spPr>
          <a:xfrm flipV="1">
            <a:off x="7171157" y="6113959"/>
            <a:ext cx="262070" cy="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upo 5"/>
          <p:cNvGrpSpPr/>
          <p:nvPr/>
        </p:nvGrpSpPr>
        <p:grpSpPr>
          <a:xfrm>
            <a:off x="7489378" y="5723295"/>
            <a:ext cx="1219200" cy="793199"/>
            <a:chOff x="9817846" y="5522685"/>
            <a:chExt cx="1219200" cy="793199"/>
          </a:xfrm>
        </p:grpSpPr>
        <p:sp>
          <p:nvSpPr>
            <p:cNvPr id="62" name="CuadroTexto 61">
              <a:extLst>
                <a:ext uri="{FF2B5EF4-FFF2-40B4-BE49-F238E27FC236}">
                  <a16:creationId xmlns:a16="http://schemas.microsoft.com/office/drawing/2014/main" id="{B9042C52-228E-4FBD-8C8D-62C346B89640}"/>
                </a:ext>
              </a:extLst>
            </p:cNvPr>
            <p:cNvSpPr txBox="1"/>
            <p:nvPr/>
          </p:nvSpPr>
          <p:spPr>
            <a:xfrm>
              <a:off x="9817846" y="5725016"/>
              <a:ext cx="1219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419" b="1" dirty="0">
                  <a:solidFill>
                    <a:schemeClr val="accent1"/>
                  </a:solidFill>
                </a:rPr>
                <a:t>dX  XP</a:t>
              </a:r>
            </a:p>
          </p:txBody>
        </p:sp>
        <p:sp>
          <p:nvSpPr>
            <p:cNvPr id="64" name="Flecha: curvada hacia abajo 63">
              <a:extLst>
                <a:ext uri="{FF2B5EF4-FFF2-40B4-BE49-F238E27FC236}">
                  <a16:creationId xmlns:a16="http://schemas.microsoft.com/office/drawing/2014/main" id="{0EFAC487-131F-4BBA-A979-ED8499B2FB46}"/>
                </a:ext>
              </a:extLst>
            </p:cNvPr>
            <p:cNvSpPr/>
            <p:nvPr/>
          </p:nvSpPr>
          <p:spPr>
            <a:xfrm>
              <a:off x="10068217" y="5522685"/>
              <a:ext cx="424543" cy="202331"/>
            </a:xfrm>
            <a:prstGeom prst="curved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 dirty="0">
                <a:solidFill>
                  <a:schemeClr val="tx1"/>
                </a:solidFill>
              </a:endParaRPr>
            </a:p>
          </p:txBody>
        </p:sp>
        <p:sp>
          <p:nvSpPr>
            <p:cNvPr id="65" name="Flecha: curvada hacia abajo 64">
              <a:extLst>
                <a:ext uri="{FF2B5EF4-FFF2-40B4-BE49-F238E27FC236}">
                  <a16:creationId xmlns:a16="http://schemas.microsoft.com/office/drawing/2014/main" id="{4C747BDD-4F90-4846-B10D-E641057E532A}"/>
                </a:ext>
              </a:extLst>
            </p:cNvPr>
            <p:cNvSpPr/>
            <p:nvPr/>
          </p:nvSpPr>
          <p:spPr>
            <a:xfrm rot="10800000">
              <a:off x="10068217" y="6113553"/>
              <a:ext cx="424543" cy="202331"/>
            </a:xfrm>
            <a:prstGeom prst="curved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 dirty="0">
                <a:solidFill>
                  <a:schemeClr val="tx1"/>
                </a:solidFill>
              </a:endParaRPr>
            </a:p>
          </p:txBody>
        </p:sp>
      </p:grpSp>
      <p:pic>
        <p:nvPicPr>
          <p:cNvPr id="11266" name="Picture 2" descr="Imagen relacionad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1735" y="4248643"/>
            <a:ext cx="2095500" cy="152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Resultado de imagen para cascada metodologia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229" b="23045"/>
          <a:stretch/>
        </p:blipFill>
        <p:spPr bwMode="auto">
          <a:xfrm>
            <a:off x="1292822" y="5373434"/>
            <a:ext cx="1190733" cy="1152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4" descr="Resultado de imagen para cascada metodologia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378" r="3489" b="23520"/>
          <a:stretch/>
        </p:blipFill>
        <p:spPr bwMode="auto">
          <a:xfrm>
            <a:off x="3945690" y="5288538"/>
            <a:ext cx="1259531" cy="1297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06677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12AB67-150A-4A2B-87D1-E42B2D696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¿Debe usted ir a lo ágil?</a:t>
            </a:r>
            <a:endParaRPr lang="es-419" dirty="0"/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9106410B-5251-4A57-AE7C-53BCB3D542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9004" y="3867890"/>
            <a:ext cx="2961935" cy="45677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419" dirty="0" smtClean="0"/>
              <a:t>Codificar y corregir</a:t>
            </a:r>
          </a:p>
          <a:p>
            <a:endParaRPr lang="es-419" dirty="0"/>
          </a:p>
          <a:p>
            <a:endParaRPr lang="es-419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8FD85A36-E6D9-44E6-9253-F01AE5A73519}"/>
              </a:ext>
            </a:extLst>
          </p:cNvPr>
          <p:cNvSpPr txBox="1"/>
          <p:nvPr/>
        </p:nvSpPr>
        <p:spPr>
          <a:xfrm>
            <a:off x="6925082" y="4701255"/>
            <a:ext cx="2438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419" sz="1600" dirty="0"/>
              <a:t>Aplicar mas disciplina que caos</a:t>
            </a:r>
          </a:p>
        </p:txBody>
      </p:sp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F6D8E83F-55C2-49D7-A608-5B3925E4ED7A}"/>
              </a:ext>
            </a:extLst>
          </p:cNvPr>
          <p:cNvCxnSpPr>
            <a:cxnSpLocks/>
            <a:endCxn id="9" idx="0"/>
          </p:cNvCxnSpPr>
          <p:nvPr/>
        </p:nvCxnSpPr>
        <p:spPr>
          <a:xfrm>
            <a:off x="8140933" y="4308953"/>
            <a:ext cx="3349" cy="3923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D7939256-BF93-446C-8162-36B4A6C258F1}"/>
              </a:ext>
            </a:extLst>
          </p:cNvPr>
          <p:cNvCxnSpPr>
            <a:stCxn id="9" idx="3"/>
          </p:cNvCxnSpPr>
          <p:nvPr/>
        </p:nvCxnSpPr>
        <p:spPr>
          <a:xfrm flipV="1">
            <a:off x="9363482" y="4614170"/>
            <a:ext cx="337457" cy="3794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de flecha 15">
            <a:extLst>
              <a:ext uri="{FF2B5EF4-FFF2-40B4-BE49-F238E27FC236}">
                <a16:creationId xmlns:a16="http://schemas.microsoft.com/office/drawing/2014/main" id="{9BF4F059-1BE2-473E-8887-00829933F52D}"/>
              </a:ext>
            </a:extLst>
          </p:cNvPr>
          <p:cNvCxnSpPr>
            <a:stCxn id="9" idx="3"/>
          </p:cNvCxnSpPr>
          <p:nvPr/>
        </p:nvCxnSpPr>
        <p:spPr>
          <a:xfrm>
            <a:off x="9363482" y="4993643"/>
            <a:ext cx="370114" cy="2923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Imagen 16">
            <a:extLst>
              <a:ext uri="{FF2B5EF4-FFF2-40B4-BE49-F238E27FC236}">
                <a16:creationId xmlns:a16="http://schemas.microsoft.com/office/drawing/2014/main" id="{9036C689-C591-496C-A506-7DA76480E4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8416" y="5259347"/>
            <a:ext cx="457197" cy="343261"/>
          </a:xfrm>
          <a:prstGeom prst="rect">
            <a:avLst/>
          </a:prstGeom>
        </p:spPr>
      </p:pic>
      <p:pic>
        <p:nvPicPr>
          <p:cNvPr id="1026" name="Picture 2" descr="Resultado de imagen para emoticones">
            <a:extLst>
              <a:ext uri="{FF2B5EF4-FFF2-40B4-BE49-F238E27FC236}">
                <a16:creationId xmlns:a16="http://schemas.microsoft.com/office/drawing/2014/main" id="{25D6008C-C701-4EB3-B369-1F32F7939B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706" b="67649"/>
          <a:stretch/>
        </p:blipFill>
        <p:spPr bwMode="auto">
          <a:xfrm>
            <a:off x="10972455" y="4460281"/>
            <a:ext cx="349377" cy="352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ángulo 17">
            <a:extLst>
              <a:ext uri="{FF2B5EF4-FFF2-40B4-BE49-F238E27FC236}">
                <a16:creationId xmlns:a16="http://schemas.microsoft.com/office/drawing/2014/main" id="{AD10EB14-AACE-4A7D-8F6B-A68CB0734A50}"/>
              </a:ext>
            </a:extLst>
          </p:cNvPr>
          <p:cNvSpPr/>
          <p:nvPr/>
        </p:nvSpPr>
        <p:spPr>
          <a:xfrm>
            <a:off x="11646798" y="5537429"/>
            <a:ext cx="45719" cy="457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 dirty="0"/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F6E7D766-5DF6-4FFF-9E24-4A7E28AA899C}"/>
              </a:ext>
            </a:extLst>
          </p:cNvPr>
          <p:cNvSpPr txBox="1"/>
          <p:nvPr/>
        </p:nvSpPr>
        <p:spPr>
          <a:xfrm>
            <a:off x="9729952" y="4460281"/>
            <a:ext cx="16048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1400" dirty="0"/>
              <a:t>Método ágil 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A4D0D3D4-EF5F-459D-8212-C38EA448871D}"/>
              </a:ext>
            </a:extLst>
          </p:cNvPr>
          <p:cNvSpPr txBox="1"/>
          <p:nvPr/>
        </p:nvSpPr>
        <p:spPr>
          <a:xfrm>
            <a:off x="9729951" y="5222278"/>
            <a:ext cx="16048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1400" dirty="0"/>
              <a:t>Método pesado</a:t>
            </a:r>
          </a:p>
        </p:txBody>
      </p:sp>
      <p:sp>
        <p:nvSpPr>
          <p:cNvPr id="24" name="Título 1">
            <a:extLst>
              <a:ext uri="{FF2B5EF4-FFF2-40B4-BE49-F238E27FC236}">
                <a16:creationId xmlns:a16="http://schemas.microsoft.com/office/drawing/2014/main" id="{B59A18E4-3B0E-4426-917B-6A9729BBE0D6}"/>
              </a:ext>
            </a:extLst>
          </p:cNvPr>
          <p:cNvSpPr txBox="1">
            <a:spLocks/>
          </p:cNvSpPr>
          <p:nvPr/>
        </p:nvSpPr>
        <p:spPr bwMode="gray">
          <a:xfrm>
            <a:off x="1154954" y="962782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AR" dirty="0"/>
              <a:t>¿Debe usted ir a lo ágil?</a:t>
            </a:r>
            <a:endParaRPr lang="es-419" dirty="0"/>
          </a:p>
        </p:txBody>
      </p:sp>
      <p:pic>
        <p:nvPicPr>
          <p:cNvPr id="23" name="Picture 6" descr="Resultado de imagen para dud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0933" y="1255839"/>
            <a:ext cx="2216630" cy="2216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0" name="Picture 2" descr="Imagen relacionad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519" y="2286111"/>
            <a:ext cx="5882229" cy="2199222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5F58F52A-BC01-4890-BC2C-08154F1AB245}"/>
              </a:ext>
            </a:extLst>
          </p:cNvPr>
          <p:cNvSpPr txBox="1"/>
          <p:nvPr/>
        </p:nvSpPr>
        <p:spPr>
          <a:xfrm>
            <a:off x="3155379" y="2726602"/>
            <a:ext cx="1065506" cy="553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419" sz="900" dirty="0" smtClean="0"/>
              <a:t>No </a:t>
            </a:r>
            <a:r>
              <a:rPr lang="es-419" sz="900" dirty="0"/>
              <a:t>es para </a:t>
            </a:r>
            <a:endParaRPr lang="es-419" sz="900" dirty="0" smtClean="0"/>
          </a:p>
          <a:p>
            <a:r>
              <a:rPr lang="es-419" sz="900" dirty="0" smtClean="0"/>
              <a:t>todos</a:t>
            </a:r>
            <a:endParaRPr lang="es-419" sz="900" dirty="0"/>
          </a:p>
          <a:p>
            <a:r>
              <a:rPr lang="es-419" sz="900" dirty="0" smtClean="0"/>
              <a:t>Extensamente </a:t>
            </a:r>
            <a:r>
              <a:rPr lang="es-419" sz="900" dirty="0"/>
              <a:t>aplicables</a:t>
            </a:r>
          </a:p>
        </p:txBody>
      </p:sp>
      <p:pic>
        <p:nvPicPr>
          <p:cNvPr id="12292" name="Picture 4" descr="Imagen relacionada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401" y="4912377"/>
            <a:ext cx="3389109" cy="1665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ángulo 4"/>
          <p:cNvSpPr/>
          <p:nvPr/>
        </p:nvSpPr>
        <p:spPr>
          <a:xfrm>
            <a:off x="4586745" y="5745374"/>
            <a:ext cx="40286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419" dirty="0"/>
              <a:t>“Ágil es para equipos pequeños”  </a:t>
            </a:r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20401204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A93A9404-C39F-4C86-801A-3008A714F7FA}"/>
              </a:ext>
            </a:extLst>
          </p:cNvPr>
          <p:cNvSpPr txBox="1">
            <a:spLocks/>
          </p:cNvSpPr>
          <p:nvPr/>
        </p:nvSpPr>
        <p:spPr bwMode="gray">
          <a:xfrm>
            <a:off x="1154954" y="962782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AR" dirty="0"/>
              <a:t>¿Debe usted ir a lo ágil?</a:t>
            </a:r>
            <a:endParaRPr lang="es-419" dirty="0"/>
          </a:p>
        </p:txBody>
      </p:sp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07C8C9A5-0BA9-4DF7-83F2-DE18476178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5" y="2603500"/>
            <a:ext cx="6911807" cy="1728418"/>
          </a:xfrm>
        </p:spPr>
        <p:txBody>
          <a:bodyPr/>
          <a:lstStyle/>
          <a:p>
            <a:pPr marL="0" indent="0">
              <a:buNone/>
            </a:pPr>
            <a:r>
              <a:rPr lang="es-419" dirty="0"/>
              <a:t>Encontrar el proyecto adecuado</a:t>
            </a:r>
          </a:p>
          <a:p>
            <a:endParaRPr lang="es-419" dirty="0"/>
          </a:p>
          <a:p>
            <a:pPr marL="0" indent="0">
              <a:buNone/>
            </a:pPr>
            <a:endParaRPr lang="es-419" dirty="0"/>
          </a:p>
          <a:p>
            <a:pPr marL="0" indent="0">
              <a:buNone/>
            </a:pPr>
            <a:r>
              <a:rPr lang="es-419" dirty="0"/>
              <a:t>Clientes que quieran trabajar de manera colaborativa</a:t>
            </a:r>
          </a:p>
          <a:p>
            <a:endParaRPr lang="es-419" dirty="0"/>
          </a:p>
          <a:p>
            <a:endParaRPr lang="es-419" dirty="0"/>
          </a:p>
          <a:p>
            <a:endParaRPr lang="es-419" dirty="0"/>
          </a:p>
        </p:txBody>
      </p: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DD8D16CC-1BEB-4B31-A874-1406273C7975}"/>
              </a:ext>
            </a:extLst>
          </p:cNvPr>
          <p:cNvCxnSpPr/>
          <p:nvPr/>
        </p:nvCxnSpPr>
        <p:spPr>
          <a:xfrm>
            <a:off x="2982686" y="2917371"/>
            <a:ext cx="230777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: angular 11">
            <a:extLst>
              <a:ext uri="{FF2B5EF4-FFF2-40B4-BE49-F238E27FC236}">
                <a16:creationId xmlns:a16="http://schemas.microsoft.com/office/drawing/2014/main" id="{1A66E838-31DF-4DE6-B80B-4B1C488C9533}"/>
              </a:ext>
            </a:extLst>
          </p:cNvPr>
          <p:cNvCxnSpPr/>
          <p:nvPr/>
        </p:nvCxnSpPr>
        <p:spPr>
          <a:xfrm>
            <a:off x="4125686" y="2917371"/>
            <a:ext cx="1698171" cy="32657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uadroTexto 12">
            <a:extLst>
              <a:ext uri="{FF2B5EF4-FFF2-40B4-BE49-F238E27FC236}">
                <a16:creationId xmlns:a16="http://schemas.microsoft.com/office/drawing/2014/main" id="{A24296DD-8EB2-4723-9390-EC2C31C53EE0}"/>
              </a:ext>
            </a:extLst>
          </p:cNvPr>
          <p:cNvSpPr txBox="1"/>
          <p:nvPr/>
        </p:nvSpPr>
        <p:spPr>
          <a:xfrm>
            <a:off x="5823857" y="3091543"/>
            <a:ext cx="37991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1400" dirty="0"/>
              <a:t>El equipo quiere usar ágil </a:t>
            </a:r>
          </a:p>
        </p:txBody>
      </p:sp>
      <p:pic>
        <p:nvPicPr>
          <p:cNvPr id="13318" name="Picture 6" descr="Resultado de imagen para confianz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8468" y="4744110"/>
            <a:ext cx="2937032" cy="2019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0" name="Picture 8" descr="Resultado de imagen para experienci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5892" y="4441759"/>
            <a:ext cx="2771775" cy="1647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4" name="Picture 12" descr="Resultado de imagen para experienci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7005" y="6113233"/>
            <a:ext cx="2710662" cy="619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6" name="Picture 14" descr="Resultado de imagen para colaboraci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7496" y="3399320"/>
            <a:ext cx="2028004" cy="1175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24515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F28719-2814-48ED-97A7-A743200FD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/>
              <a:t>La dificultad de medir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7E4D6359-A471-4F91-BAFB-B29EA76CFE34}"/>
              </a:ext>
            </a:extLst>
          </p:cNvPr>
          <p:cNvSpPr txBox="1"/>
          <p:nvPr/>
        </p:nvSpPr>
        <p:spPr>
          <a:xfrm>
            <a:off x="1054792" y="3228384"/>
            <a:ext cx="20585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419" dirty="0" smtClean="0"/>
              <a:t>Procesos donde:</a:t>
            </a:r>
            <a:endParaRPr lang="es-419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4084BBE0-1CA1-47CB-AFA5-56021EC8F6CB}"/>
              </a:ext>
            </a:extLst>
          </p:cNvPr>
          <p:cNvSpPr txBox="1"/>
          <p:nvPr/>
        </p:nvSpPr>
        <p:spPr>
          <a:xfrm>
            <a:off x="1127301" y="5503281"/>
            <a:ext cx="1604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419" dirty="0"/>
              <a:t>Rendimiento</a:t>
            </a:r>
          </a:p>
        </p:txBody>
      </p:sp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1A668E57-A669-4D59-9B89-3DAD7BCD1E27}"/>
              </a:ext>
            </a:extLst>
          </p:cNvPr>
          <p:cNvCxnSpPr/>
          <p:nvPr/>
        </p:nvCxnSpPr>
        <p:spPr>
          <a:xfrm flipV="1">
            <a:off x="2732228" y="5655830"/>
            <a:ext cx="120606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uadroTexto 10">
            <a:extLst>
              <a:ext uri="{FF2B5EF4-FFF2-40B4-BE49-F238E27FC236}">
                <a16:creationId xmlns:a16="http://schemas.microsoft.com/office/drawing/2014/main" id="{C7600FCA-750F-45D6-BF19-D4A9C215D68F}"/>
              </a:ext>
            </a:extLst>
          </p:cNvPr>
          <p:cNvSpPr txBox="1"/>
          <p:nvPr/>
        </p:nvSpPr>
        <p:spPr>
          <a:xfrm>
            <a:off x="6597188" y="5257060"/>
            <a:ext cx="570990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419" sz="3200" dirty="0" smtClean="0"/>
              <a:t>vs</a:t>
            </a:r>
            <a:endParaRPr lang="es-419" sz="3200" dirty="0"/>
          </a:p>
          <a:p>
            <a:pPr algn="ctr"/>
            <a:endParaRPr lang="es-419" dirty="0"/>
          </a:p>
        </p:txBody>
      </p:sp>
      <p:pic>
        <p:nvPicPr>
          <p:cNvPr id="17410" name="Picture 2" descr="Resultado de imagen para metrica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79" r="51766" b="27982"/>
          <a:stretch/>
        </p:blipFill>
        <p:spPr bwMode="auto">
          <a:xfrm>
            <a:off x="4008795" y="4812855"/>
            <a:ext cx="2275927" cy="2045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2" name="Picture 4" descr="Resultado de imagen para delegaciÃ³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8856" y="4607782"/>
            <a:ext cx="3141693" cy="2096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4" name="Picture 6" descr="Resultado de imagen para lide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3369" y="2386934"/>
            <a:ext cx="4573424" cy="2248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25648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B550C403-3325-4672-BFD9-83FFA15345E4}"/>
              </a:ext>
            </a:extLst>
          </p:cNvPr>
          <p:cNvSpPr txBox="1">
            <a:spLocks/>
          </p:cNvSpPr>
          <p:nvPr/>
        </p:nvSpPr>
        <p:spPr>
          <a:xfrm>
            <a:off x="1154954" y="2609632"/>
            <a:ext cx="3126860" cy="439110"/>
          </a:xfrm>
          <a:prstGeom prst="rect">
            <a:avLst/>
          </a:prstGeom>
        </p:spPr>
        <p:txBody>
          <a:bodyPr vert="horz" lIns="91440" tIns="45720" rIns="91440" bIns="45720" rtlCol="0">
            <a:normAutofit fontScale="250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419" sz="8000" dirty="0" smtClean="0"/>
              <a:t>proceso adaptable</a:t>
            </a:r>
            <a:endParaRPr lang="es-419" sz="7200" dirty="0"/>
          </a:p>
          <a:p>
            <a:pPr marL="457200" lvl="1" indent="0">
              <a:buNone/>
            </a:pPr>
            <a:endParaRPr lang="es-419" sz="1200" dirty="0" smtClean="0"/>
          </a:p>
          <a:p>
            <a:pPr marL="457200" lvl="1" indent="0">
              <a:buNone/>
            </a:pPr>
            <a:endParaRPr lang="es-419" sz="1200" dirty="0"/>
          </a:p>
          <a:p>
            <a:pPr marL="457200" lvl="1" indent="0">
              <a:buNone/>
            </a:pPr>
            <a:endParaRPr lang="es-419" sz="1200" dirty="0"/>
          </a:p>
          <a:p>
            <a:pPr marL="0" indent="0">
              <a:buNone/>
            </a:pPr>
            <a:endParaRPr lang="es-419" dirty="0" smtClean="0"/>
          </a:p>
          <a:p>
            <a:pPr marL="0" indent="0">
              <a:buNone/>
            </a:pPr>
            <a:endParaRPr lang="es-419" dirty="0"/>
          </a:p>
          <a:p>
            <a:pPr marL="0" indent="0">
              <a:buNone/>
            </a:pPr>
            <a:endParaRPr lang="es-419" dirty="0" smtClean="0"/>
          </a:p>
          <a:p>
            <a:pPr marL="0" indent="0">
              <a:buNone/>
            </a:pPr>
            <a:endParaRPr lang="es-419" dirty="0"/>
          </a:p>
          <a:p>
            <a:pPr marL="0" indent="0">
              <a:buNone/>
            </a:pPr>
            <a:r>
              <a:rPr lang="es-419" dirty="0"/>
              <a:t> </a:t>
            </a:r>
          </a:p>
          <a:p>
            <a:endParaRPr lang="es-419" sz="1600" dirty="0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D12B407E-60D7-4150-897A-1346C40C4728}"/>
              </a:ext>
            </a:extLst>
          </p:cNvPr>
          <p:cNvSpPr txBox="1">
            <a:spLocks/>
          </p:cNvSpPr>
          <p:nvPr/>
        </p:nvSpPr>
        <p:spPr bwMode="gray">
          <a:xfrm>
            <a:off x="1154954" y="962782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AR" dirty="0"/>
              <a:t>¿Debe usted ir a lo ágil?</a:t>
            </a:r>
            <a:endParaRPr lang="es-419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5092904D-5780-4885-BD0C-4E2829AC6A26}"/>
              </a:ext>
            </a:extLst>
          </p:cNvPr>
          <p:cNvSpPr txBox="1"/>
          <p:nvPr/>
        </p:nvSpPr>
        <p:spPr>
          <a:xfrm>
            <a:off x="806322" y="5751012"/>
            <a:ext cx="95025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dirty="0"/>
              <a:t>¿Dónde no deberías usar un método ágil?</a:t>
            </a:r>
            <a:endParaRPr lang="es-419" b="1" dirty="0" smtClean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r>
              <a:rPr lang="es-419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											Las </a:t>
            </a:r>
            <a:r>
              <a:rPr lang="es-419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personas ≠ Colaboración intensa</a:t>
            </a:r>
          </a:p>
        </p:txBody>
      </p:sp>
      <p:pic>
        <p:nvPicPr>
          <p:cNvPr id="14338" name="Picture 2" descr="Resultado de imagen para muchas persona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4123" y="3019500"/>
            <a:ext cx="2028090" cy="202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uadroTexto 1"/>
          <p:cNvSpPr txBox="1"/>
          <p:nvPr/>
        </p:nvSpPr>
        <p:spPr>
          <a:xfrm>
            <a:off x="8200756" y="2436846"/>
            <a:ext cx="2279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 smtClean="0"/>
              <a:t>Proceso predictivo</a:t>
            </a:r>
            <a:endParaRPr lang="en-US" dirty="0"/>
          </a:p>
        </p:txBody>
      </p:sp>
      <p:pic>
        <p:nvPicPr>
          <p:cNvPr id="14342" name="Picture 6" descr="Imagen relacionad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6367" y="3195010"/>
            <a:ext cx="1641964" cy="1214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50" name="Picture 14" descr="Imagen relacionad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041" y="3080504"/>
            <a:ext cx="2506385" cy="1650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4" descr="Resultado de imagen para colaboraci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0040" y="3019500"/>
            <a:ext cx="2028004" cy="1175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8" name="Picture 12" descr="Imagen relacionada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0923" y="3479097"/>
            <a:ext cx="1427040" cy="1860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22428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178F16-4288-4C9E-9267-CF37D9ABB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/>
              <a:t>El papel del liderazgo de negocio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AA7536F0-4A31-47C4-A132-831C2C3D8D36}"/>
              </a:ext>
            </a:extLst>
          </p:cNvPr>
          <p:cNvSpPr txBox="1"/>
          <p:nvPr/>
        </p:nvSpPr>
        <p:spPr>
          <a:xfrm>
            <a:off x="860476" y="2265856"/>
            <a:ext cx="29026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dirty="0"/>
              <a:t>Contacto estrecho con los expertos del negocio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2D063F01-6313-41AC-8DF9-8722DF1E3DF5}"/>
              </a:ext>
            </a:extLst>
          </p:cNvPr>
          <p:cNvSpPr txBox="1"/>
          <p:nvPr/>
        </p:nvSpPr>
        <p:spPr>
          <a:xfrm>
            <a:off x="4726278" y="3276202"/>
            <a:ext cx="6100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dirty="0"/>
              <a:t>Ágil 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41E0EE54-77C4-4EC6-AB13-6529EC879C2E}"/>
              </a:ext>
            </a:extLst>
          </p:cNvPr>
          <p:cNvSpPr txBox="1"/>
          <p:nvPr/>
        </p:nvSpPr>
        <p:spPr>
          <a:xfrm>
            <a:off x="6596287" y="2912187"/>
            <a:ext cx="45576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419" dirty="0">
                <a:solidFill>
                  <a:srgbClr val="FF0000"/>
                </a:solidFill>
              </a:rPr>
              <a:t>No existe </a:t>
            </a:r>
            <a:r>
              <a:rPr lang="es-419" dirty="0"/>
              <a:t>con comunicación ocasional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65640AB3-4003-4E84-83BD-91B690408BF5}"/>
              </a:ext>
            </a:extLst>
          </p:cNvPr>
          <p:cNvSpPr txBox="1"/>
          <p:nvPr/>
        </p:nvSpPr>
        <p:spPr>
          <a:xfrm>
            <a:off x="6596287" y="3627077"/>
            <a:ext cx="4369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dirty="0"/>
              <a:t>Es acceso continuo a los expertos</a:t>
            </a:r>
          </a:p>
        </p:txBody>
      </p: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E4A2EB7C-23C1-4F42-AB12-824A9147F773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 flipV="1">
            <a:off x="5336329" y="3096853"/>
            <a:ext cx="1259958" cy="3640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ED5EF718-912B-416E-B59A-A3B1B199A58B}"/>
              </a:ext>
            </a:extLst>
          </p:cNvPr>
          <p:cNvCxnSpPr>
            <a:cxnSpLocks/>
            <a:stCxn id="8" idx="3"/>
            <a:endCxn id="10" idx="1"/>
          </p:cNvCxnSpPr>
          <p:nvPr/>
        </p:nvCxnSpPr>
        <p:spPr>
          <a:xfrm>
            <a:off x="5336329" y="3460868"/>
            <a:ext cx="1259958" cy="3508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uadroTexto 15">
            <a:extLst>
              <a:ext uri="{FF2B5EF4-FFF2-40B4-BE49-F238E27FC236}">
                <a16:creationId xmlns:a16="http://schemas.microsoft.com/office/drawing/2014/main" id="{72E9D060-06A0-456C-B5B4-38CF79A0748D}"/>
              </a:ext>
            </a:extLst>
          </p:cNvPr>
          <p:cNvSpPr txBox="1"/>
          <p:nvPr/>
        </p:nvSpPr>
        <p:spPr>
          <a:xfrm flipH="1">
            <a:off x="5878589" y="4552825"/>
            <a:ext cx="3186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dirty="0"/>
              <a:t>Desarrollador </a:t>
            </a:r>
            <a:r>
              <a:rPr lang="es-419" dirty="0">
                <a:sym typeface="Wingdings" panose="05000000000000000000" pitchFamily="2" charset="2"/>
              </a:rPr>
              <a:t> Experto</a:t>
            </a:r>
            <a:endParaRPr lang="es-419" dirty="0"/>
          </a:p>
        </p:txBody>
      </p:sp>
      <p:cxnSp>
        <p:nvCxnSpPr>
          <p:cNvPr id="18" name="Conector recto de flecha 17">
            <a:extLst>
              <a:ext uri="{FF2B5EF4-FFF2-40B4-BE49-F238E27FC236}">
                <a16:creationId xmlns:a16="http://schemas.microsoft.com/office/drawing/2014/main" id="{3406B9B0-BEEC-48C5-A733-48461E032084}"/>
              </a:ext>
            </a:extLst>
          </p:cNvPr>
          <p:cNvCxnSpPr>
            <a:cxnSpLocks/>
          </p:cNvCxnSpPr>
          <p:nvPr/>
        </p:nvCxnSpPr>
        <p:spPr>
          <a:xfrm>
            <a:off x="7345883" y="3996409"/>
            <a:ext cx="0" cy="5245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9FCB26DD-763D-4C91-953A-52E0958B6735}"/>
              </a:ext>
            </a:extLst>
          </p:cNvPr>
          <p:cNvCxnSpPr/>
          <p:nvPr/>
        </p:nvCxnSpPr>
        <p:spPr>
          <a:xfrm>
            <a:off x="6995009" y="3996409"/>
            <a:ext cx="78680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434" name="Picture 2" descr="Resultado de imagen para client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88" t="4084" r="11108" b="3358"/>
          <a:stretch/>
        </p:blipFill>
        <p:spPr bwMode="auto">
          <a:xfrm>
            <a:off x="868376" y="3047800"/>
            <a:ext cx="2886891" cy="2457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6" name="Picture 4" descr="Imagen relacionada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4" t="7851" r="18788" b="7037"/>
          <a:stretch/>
        </p:blipFill>
        <p:spPr bwMode="auto">
          <a:xfrm>
            <a:off x="8569234" y="4922157"/>
            <a:ext cx="3361509" cy="1729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74482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EBF58F-2BBF-40DC-B1C9-FD973A2322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/>
              <a:t>El proceso auto-adaptable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961EB9A-2235-4C07-B612-70DC09F9F470}"/>
              </a:ext>
            </a:extLst>
          </p:cNvPr>
          <p:cNvSpPr txBox="1"/>
          <p:nvPr/>
        </p:nvSpPr>
        <p:spPr>
          <a:xfrm>
            <a:off x="2684073" y="2852984"/>
            <a:ext cx="1913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dirty="0"/>
              <a:t>Adaptabilidad</a:t>
            </a:r>
          </a:p>
        </p:txBody>
      </p:sp>
      <p:sp>
        <p:nvSpPr>
          <p:cNvPr id="5" name="Abrir llave 4">
            <a:extLst>
              <a:ext uri="{FF2B5EF4-FFF2-40B4-BE49-F238E27FC236}">
                <a16:creationId xmlns:a16="http://schemas.microsoft.com/office/drawing/2014/main" id="{726F6261-7E93-4ABB-A811-FD8699582C23}"/>
              </a:ext>
            </a:extLst>
          </p:cNvPr>
          <p:cNvSpPr/>
          <p:nvPr/>
        </p:nvSpPr>
        <p:spPr>
          <a:xfrm>
            <a:off x="4603898" y="2523276"/>
            <a:ext cx="148856" cy="102874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419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A575FB96-30C5-48D6-BC58-91D367F70E72}"/>
              </a:ext>
            </a:extLst>
          </p:cNvPr>
          <p:cNvSpPr txBox="1"/>
          <p:nvPr/>
        </p:nvSpPr>
        <p:spPr>
          <a:xfrm>
            <a:off x="4752754" y="2523276"/>
            <a:ext cx="71450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s-419" dirty="0"/>
              <a:t>Para enfrentar requerimientos cambiantes de los clientes</a:t>
            </a:r>
          </a:p>
          <a:p>
            <a:pPr marL="285750" indent="-285750">
              <a:buFontTx/>
              <a:buChar char="-"/>
            </a:pPr>
            <a:endParaRPr lang="es-419" dirty="0"/>
          </a:p>
          <a:p>
            <a:pPr marL="285750" indent="-285750">
              <a:buFontTx/>
              <a:buChar char="-"/>
            </a:pPr>
            <a:r>
              <a:rPr lang="es-419" dirty="0"/>
              <a:t>Proceso que cambia con el tiempo 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53469217-CC1F-4FAD-AADD-00CD2F1DC030}"/>
              </a:ext>
            </a:extLst>
          </p:cNvPr>
          <p:cNvSpPr txBox="1"/>
          <p:nvPr/>
        </p:nvSpPr>
        <p:spPr>
          <a:xfrm>
            <a:off x="2625594" y="4777513"/>
            <a:ext cx="39446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s-AR" dirty="0"/>
              <a:t>- ¿Qué hicimos bien?</a:t>
            </a:r>
            <a:endParaRPr lang="es-419" dirty="0"/>
          </a:p>
          <a:p>
            <a:pPr lvl="0"/>
            <a:r>
              <a:rPr lang="es-AR" dirty="0"/>
              <a:t>- ¿Qué hemos aprendido?</a:t>
            </a:r>
            <a:endParaRPr lang="es-419" dirty="0"/>
          </a:p>
          <a:p>
            <a:pPr lvl="0"/>
            <a:r>
              <a:rPr lang="es-AR" dirty="0"/>
              <a:t>- ¿Qué podemos hacer mejor?</a:t>
            </a:r>
            <a:endParaRPr lang="es-419" dirty="0"/>
          </a:p>
          <a:p>
            <a:pPr lvl="0"/>
            <a:r>
              <a:rPr lang="es-AR" dirty="0"/>
              <a:t>- ¿Qué es lo que nos confunde?</a:t>
            </a:r>
            <a:endParaRPr lang="es-419" dirty="0"/>
          </a:p>
        </p:txBody>
      </p:sp>
      <p:pic>
        <p:nvPicPr>
          <p:cNvPr id="19458" name="Picture 2" descr="Imagen relacionad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476" y="3235829"/>
            <a:ext cx="2143125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0" name="Picture 4" descr="Resultado de imagen para nueva ide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0163" y="2852984"/>
            <a:ext cx="1660162" cy="2213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4" name="Picture 8" descr="Resultado de imagen para pensar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053" b="18148"/>
          <a:stretch/>
        </p:blipFill>
        <p:spPr bwMode="auto">
          <a:xfrm>
            <a:off x="6205572" y="3869128"/>
            <a:ext cx="1927122" cy="1816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45178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D6D85A5-535D-4122-8DEF-875D0DF1B6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/>
              <a:t>El proceso auto-adaptable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1E9C61A4-466B-4EE9-BF58-15A2065A0AD3}"/>
              </a:ext>
            </a:extLst>
          </p:cNvPr>
          <p:cNvSpPr txBox="1"/>
          <p:nvPr/>
        </p:nvSpPr>
        <p:spPr>
          <a:xfrm>
            <a:off x="1962754" y="3730295"/>
            <a:ext cx="2254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dirty="0"/>
              <a:t>Autoadaptibilidad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B7976065-E179-4791-9E1A-1B1B2301DD5D}"/>
              </a:ext>
            </a:extLst>
          </p:cNvPr>
          <p:cNvSpPr/>
          <p:nvPr/>
        </p:nvSpPr>
        <p:spPr>
          <a:xfrm>
            <a:off x="1271638" y="5515529"/>
            <a:ext cx="1658678" cy="51567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419" dirty="0"/>
              <a:t>proyecto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0C69AB57-3162-4006-B946-FD2AA0D70979}"/>
              </a:ext>
            </a:extLst>
          </p:cNvPr>
          <p:cNvSpPr/>
          <p:nvPr/>
        </p:nvSpPr>
        <p:spPr>
          <a:xfrm>
            <a:off x="3387517" y="5515530"/>
            <a:ext cx="1658678" cy="51567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419" dirty="0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organización</a:t>
            </a:r>
          </a:p>
        </p:txBody>
      </p: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73EC4A6A-16DD-4CAA-B006-3FAF6512DBAE}"/>
              </a:ext>
            </a:extLst>
          </p:cNvPr>
          <p:cNvCxnSpPr>
            <a:stCxn id="4" idx="2"/>
            <a:endCxn id="5" idx="0"/>
          </p:cNvCxnSpPr>
          <p:nvPr/>
        </p:nvCxnSpPr>
        <p:spPr>
          <a:xfrm flipH="1">
            <a:off x="2100977" y="4099627"/>
            <a:ext cx="988828" cy="14159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A6302519-32BD-4BD5-AB48-6704B31DF6EC}"/>
              </a:ext>
            </a:extLst>
          </p:cNvPr>
          <p:cNvCxnSpPr>
            <a:stCxn id="4" idx="2"/>
            <a:endCxn id="6" idx="0"/>
          </p:cNvCxnSpPr>
          <p:nvPr/>
        </p:nvCxnSpPr>
        <p:spPr>
          <a:xfrm>
            <a:off x="3089805" y="4099627"/>
            <a:ext cx="1127051" cy="14159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56EC10C7-A264-413B-B296-95B367F5C86E}"/>
              </a:ext>
            </a:extLst>
          </p:cNvPr>
          <p:cNvCxnSpPr>
            <a:stCxn id="4" idx="3"/>
          </p:cNvCxnSpPr>
          <p:nvPr/>
        </p:nvCxnSpPr>
        <p:spPr>
          <a:xfrm>
            <a:off x="4216856" y="3914961"/>
            <a:ext cx="119084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Abrir llave 22">
            <a:extLst>
              <a:ext uri="{FF2B5EF4-FFF2-40B4-BE49-F238E27FC236}">
                <a16:creationId xmlns:a16="http://schemas.microsoft.com/office/drawing/2014/main" id="{91A890BD-76C7-46CC-B1DF-C8AC7C4FC33F}"/>
              </a:ext>
            </a:extLst>
          </p:cNvPr>
          <p:cNvSpPr/>
          <p:nvPr/>
        </p:nvSpPr>
        <p:spPr>
          <a:xfrm>
            <a:off x="5439602" y="2478166"/>
            <a:ext cx="174023" cy="287077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419" dirty="0"/>
          </a:p>
        </p:txBody>
      </p:sp>
      <p:pic>
        <p:nvPicPr>
          <p:cNvPr id="16386" name="Picture 2" descr="Resultado de imagen para equipo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8171" y="4344273"/>
            <a:ext cx="1313050" cy="1074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Resultado de imagen para equipo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9731" y="5687513"/>
            <a:ext cx="1068855" cy="874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Resultado de imagen para equipo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1399" y="5513512"/>
            <a:ext cx="1203673" cy="985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0" name="Picture 6" descr="Resultado de imagen para desacuerdo en equip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9731" y="2334161"/>
            <a:ext cx="2607905" cy="1669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4" name="Picture 10" descr="Imagen relacionad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8168" y="4347941"/>
            <a:ext cx="1421765" cy="1421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6" name="Picture 12" descr="Imagen relacionad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5750" y="2282064"/>
            <a:ext cx="1267331" cy="1267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61176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7354B04-8D47-48C9-8436-EB94F4564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XP (Programación Extrema)</a:t>
            </a:r>
            <a:endParaRPr lang="es-419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1981BDEE-A337-4FED-9E62-A11A0D3C264D}"/>
              </a:ext>
            </a:extLst>
          </p:cNvPr>
          <p:cNvSpPr txBox="1"/>
          <p:nvPr/>
        </p:nvSpPr>
        <p:spPr>
          <a:xfrm>
            <a:off x="5567783" y="1526743"/>
            <a:ext cx="297016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419" sz="1400" dirty="0">
                <a:solidFill>
                  <a:schemeClr val="bg1"/>
                </a:solidFill>
              </a:rPr>
              <a:t>Kent Beck y Ward Cunningham </a:t>
            </a:r>
          </a:p>
        </p:txBody>
      </p:sp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956F7BFF-153F-4695-80AD-07883C9B224A}"/>
              </a:ext>
            </a:extLst>
          </p:cNvPr>
          <p:cNvSpPr txBox="1">
            <a:spLocks/>
          </p:cNvSpPr>
          <p:nvPr/>
        </p:nvSpPr>
        <p:spPr>
          <a:xfrm>
            <a:off x="309770" y="2403592"/>
            <a:ext cx="9417087" cy="905665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419" dirty="0"/>
              <a:t>Las raíces de XP se encuentran en Smalltalk y en el proyecto C3 Chrysler</a:t>
            </a:r>
          </a:p>
          <a:p>
            <a:r>
              <a:rPr lang="es-419" b="1" dirty="0"/>
              <a:t>Desarrollo de software adaptable y orientado a la gente</a:t>
            </a:r>
          </a:p>
          <a:p>
            <a:r>
              <a:rPr lang="es-419" b="1" dirty="0"/>
              <a:t>Fuerte énfasis en las pruebas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F18ADC65-94B4-45AF-9489-EFEFF1C248DA}"/>
              </a:ext>
            </a:extLst>
          </p:cNvPr>
          <p:cNvSpPr txBox="1"/>
          <p:nvPr/>
        </p:nvSpPr>
        <p:spPr>
          <a:xfrm>
            <a:off x="435429" y="4617383"/>
            <a:ext cx="11974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4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XP</a:t>
            </a:r>
          </a:p>
        </p:txBody>
      </p:sp>
      <p:sp>
        <p:nvSpPr>
          <p:cNvPr id="11" name="Abrir llave 10">
            <a:extLst>
              <a:ext uri="{FF2B5EF4-FFF2-40B4-BE49-F238E27FC236}">
                <a16:creationId xmlns:a16="http://schemas.microsoft.com/office/drawing/2014/main" id="{C7F4D2BB-F495-4364-B488-FDE4FA554A76}"/>
              </a:ext>
            </a:extLst>
          </p:cNvPr>
          <p:cNvSpPr/>
          <p:nvPr/>
        </p:nvSpPr>
        <p:spPr>
          <a:xfrm>
            <a:off x="1393371" y="3606854"/>
            <a:ext cx="239486" cy="285205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419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652B5B14-1A3D-4A71-B322-1F2611A725D5}"/>
              </a:ext>
            </a:extLst>
          </p:cNvPr>
          <p:cNvSpPr txBox="1"/>
          <p:nvPr/>
        </p:nvSpPr>
        <p:spPr>
          <a:xfrm>
            <a:off x="1632857" y="3740219"/>
            <a:ext cx="261257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endParaRPr lang="es-419" dirty="0"/>
          </a:p>
          <a:p>
            <a:pPr marL="285750" indent="-285750">
              <a:buFontTx/>
              <a:buChar char="-"/>
            </a:pPr>
            <a:r>
              <a:rPr lang="es-419" dirty="0"/>
              <a:t>Valores </a:t>
            </a:r>
          </a:p>
          <a:p>
            <a:pPr marL="285750" indent="-285750">
              <a:buFontTx/>
              <a:buChar char="-"/>
            </a:pPr>
            <a:endParaRPr lang="es-419" dirty="0"/>
          </a:p>
          <a:p>
            <a:pPr marL="285750" indent="-285750">
              <a:buFontTx/>
              <a:buChar char="-"/>
            </a:pPr>
            <a:endParaRPr lang="es-419" dirty="0"/>
          </a:p>
          <a:p>
            <a:pPr marL="285750" indent="-285750">
              <a:buFontTx/>
              <a:buChar char="-"/>
            </a:pPr>
            <a:endParaRPr lang="es-419" dirty="0"/>
          </a:p>
          <a:p>
            <a:pPr marL="285750" indent="-285750">
              <a:buFontTx/>
              <a:buChar char="-"/>
            </a:pPr>
            <a:r>
              <a:rPr lang="es-419" dirty="0"/>
              <a:t>14 principios</a:t>
            </a:r>
          </a:p>
          <a:p>
            <a:pPr marL="285750" indent="-285750">
              <a:buFontTx/>
              <a:buChar char="-"/>
            </a:pPr>
            <a:endParaRPr lang="es-419" dirty="0"/>
          </a:p>
          <a:p>
            <a:pPr marL="285750" indent="-285750">
              <a:buFontTx/>
              <a:buChar char="-"/>
            </a:pPr>
            <a:r>
              <a:rPr lang="es-419" dirty="0"/>
              <a:t>24 practicas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3FEB0BAB-7F4B-4813-B535-82794C874120}"/>
              </a:ext>
            </a:extLst>
          </p:cNvPr>
          <p:cNvSpPr txBox="1"/>
          <p:nvPr/>
        </p:nvSpPr>
        <p:spPr>
          <a:xfrm>
            <a:off x="3116970" y="3657888"/>
            <a:ext cx="200267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es-419" sz="1400" dirty="0"/>
              <a:t>Comunicación</a:t>
            </a:r>
          </a:p>
          <a:p>
            <a:pPr marL="171450" indent="-171450">
              <a:buFontTx/>
              <a:buChar char="-"/>
            </a:pPr>
            <a:r>
              <a:rPr lang="es-419" sz="1400" dirty="0"/>
              <a:t>Retroalimentación</a:t>
            </a:r>
          </a:p>
          <a:p>
            <a:pPr marL="171450" indent="-171450">
              <a:buFontTx/>
              <a:buChar char="-"/>
            </a:pPr>
            <a:r>
              <a:rPr lang="es-419" sz="1400" dirty="0"/>
              <a:t>Simplicidad</a:t>
            </a:r>
          </a:p>
          <a:p>
            <a:pPr marL="171450" indent="-171450">
              <a:buFontTx/>
              <a:buChar char="-"/>
            </a:pPr>
            <a:r>
              <a:rPr lang="es-419" sz="1400" dirty="0"/>
              <a:t>Coraje</a:t>
            </a:r>
          </a:p>
          <a:p>
            <a:pPr marL="171450" indent="-171450">
              <a:buFontTx/>
              <a:buChar char="-"/>
            </a:pPr>
            <a:r>
              <a:rPr lang="es-419" sz="1400" dirty="0"/>
              <a:t>Respeto </a:t>
            </a:r>
          </a:p>
        </p:txBody>
      </p:sp>
      <p:grpSp>
        <p:nvGrpSpPr>
          <p:cNvPr id="3" name="Grupo 2"/>
          <p:cNvGrpSpPr/>
          <p:nvPr/>
        </p:nvGrpSpPr>
        <p:grpSpPr>
          <a:xfrm>
            <a:off x="3611254" y="5032881"/>
            <a:ext cx="3441609" cy="1258443"/>
            <a:chOff x="7355086" y="4099953"/>
            <a:chExt cx="3441609" cy="1258443"/>
          </a:xfrm>
        </p:grpSpPr>
        <p:sp>
          <p:nvSpPr>
            <p:cNvPr id="22" name="Diagrama de flujo: datos almacenados 21">
              <a:extLst>
                <a:ext uri="{FF2B5EF4-FFF2-40B4-BE49-F238E27FC236}">
                  <a16:creationId xmlns:a16="http://schemas.microsoft.com/office/drawing/2014/main" id="{8653A0D5-65C6-478E-B550-B0823BF8BD0C}"/>
                </a:ext>
              </a:extLst>
            </p:cNvPr>
            <p:cNvSpPr/>
            <p:nvPr/>
          </p:nvSpPr>
          <p:spPr>
            <a:xfrm>
              <a:off x="7355086" y="4279611"/>
              <a:ext cx="1669312" cy="1078785"/>
            </a:xfrm>
            <a:prstGeom prst="flowChartOnlineStorag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419" dirty="0"/>
                <a:t>Valores</a:t>
              </a:r>
            </a:p>
          </p:txBody>
        </p:sp>
        <p:sp>
          <p:nvSpPr>
            <p:cNvPr id="23" name="Diagrama de flujo: datos almacenados 22">
              <a:extLst>
                <a:ext uri="{FF2B5EF4-FFF2-40B4-BE49-F238E27FC236}">
                  <a16:creationId xmlns:a16="http://schemas.microsoft.com/office/drawing/2014/main" id="{560B6865-923E-4A75-AB2E-7E77B7B9A447}"/>
                </a:ext>
              </a:extLst>
            </p:cNvPr>
            <p:cNvSpPr/>
            <p:nvPr/>
          </p:nvSpPr>
          <p:spPr>
            <a:xfrm rot="10800000">
              <a:off x="9024398" y="4279611"/>
              <a:ext cx="1669312" cy="1078785"/>
            </a:xfrm>
            <a:prstGeom prst="flowChartOnlineStorag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 dirty="0"/>
            </a:p>
          </p:txBody>
        </p:sp>
        <p:sp>
          <p:nvSpPr>
            <p:cNvPr id="24" name="CuadroTexto 23">
              <a:extLst>
                <a:ext uri="{FF2B5EF4-FFF2-40B4-BE49-F238E27FC236}">
                  <a16:creationId xmlns:a16="http://schemas.microsoft.com/office/drawing/2014/main" id="{E86B5FE4-BBB5-48A6-8271-C476997541A1}"/>
                </a:ext>
              </a:extLst>
            </p:cNvPr>
            <p:cNvSpPr txBox="1"/>
            <p:nvPr/>
          </p:nvSpPr>
          <p:spPr>
            <a:xfrm>
              <a:off x="9420758" y="4634337"/>
              <a:ext cx="13759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419" dirty="0">
                  <a:solidFill>
                    <a:schemeClr val="bg1"/>
                  </a:solidFill>
                </a:rPr>
                <a:t>Prácticas</a:t>
              </a:r>
            </a:p>
          </p:txBody>
        </p:sp>
        <p:sp>
          <p:nvSpPr>
            <p:cNvPr id="25" name="Elipse 24">
              <a:extLst>
                <a:ext uri="{FF2B5EF4-FFF2-40B4-BE49-F238E27FC236}">
                  <a16:creationId xmlns:a16="http://schemas.microsoft.com/office/drawing/2014/main" id="{54C692AB-A0C6-442C-87E5-BF4F0120C314}"/>
                </a:ext>
              </a:extLst>
            </p:cNvPr>
            <p:cNvSpPr/>
            <p:nvPr/>
          </p:nvSpPr>
          <p:spPr>
            <a:xfrm>
              <a:off x="8633638" y="4279611"/>
              <a:ext cx="787120" cy="107878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 dirty="0"/>
            </a:p>
          </p:txBody>
        </p:sp>
        <p:sp>
          <p:nvSpPr>
            <p:cNvPr id="26" name="CuadroTexto 25">
              <a:extLst>
                <a:ext uri="{FF2B5EF4-FFF2-40B4-BE49-F238E27FC236}">
                  <a16:creationId xmlns:a16="http://schemas.microsoft.com/office/drawing/2014/main" id="{2E687D41-0157-4130-AE3D-91726AD099B9}"/>
                </a:ext>
              </a:extLst>
            </p:cNvPr>
            <p:cNvSpPr txBox="1"/>
            <p:nvPr/>
          </p:nvSpPr>
          <p:spPr>
            <a:xfrm rot="18178364">
              <a:off x="8434443" y="4545275"/>
              <a:ext cx="121381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419" sz="1500" dirty="0">
                  <a:solidFill>
                    <a:schemeClr val="bg1"/>
                  </a:solidFill>
                </a:rPr>
                <a:t>Principios</a:t>
              </a:r>
            </a:p>
          </p:txBody>
        </p:sp>
      </p:grpSp>
      <p:pic>
        <p:nvPicPr>
          <p:cNvPr id="15362" name="Picture 2" descr="Imagen relacionada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30"/>
          <a:stretch/>
        </p:blipFill>
        <p:spPr bwMode="auto">
          <a:xfrm>
            <a:off x="7265005" y="2825226"/>
            <a:ext cx="4482456" cy="2686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Abrir llave 26">
            <a:extLst>
              <a:ext uri="{FF2B5EF4-FFF2-40B4-BE49-F238E27FC236}">
                <a16:creationId xmlns:a16="http://schemas.microsoft.com/office/drawing/2014/main" id="{C7F4D2BB-F495-4364-B488-FDE4FA554A76}"/>
              </a:ext>
            </a:extLst>
          </p:cNvPr>
          <p:cNvSpPr/>
          <p:nvPr/>
        </p:nvSpPr>
        <p:spPr>
          <a:xfrm>
            <a:off x="2963678" y="3619177"/>
            <a:ext cx="87086" cy="1283441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2942427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esultado de imagen para scrum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25"/>
          <a:stretch/>
        </p:blipFill>
        <p:spPr bwMode="auto">
          <a:xfrm>
            <a:off x="2275634" y="2314575"/>
            <a:ext cx="7862280" cy="4463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4BC0862-F3F5-4044-BD40-63AD44A8F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/>
              <a:t>SCRUM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863632E1-80A3-4020-B665-0C1D8AC0B485}"/>
              </a:ext>
            </a:extLst>
          </p:cNvPr>
          <p:cNvSpPr txBox="1"/>
          <p:nvPr/>
        </p:nvSpPr>
        <p:spPr>
          <a:xfrm>
            <a:off x="2275633" y="1526743"/>
            <a:ext cx="46357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1400" dirty="0">
                <a:solidFill>
                  <a:schemeClr val="bg1"/>
                </a:solidFill>
              </a:rPr>
              <a:t>Ken Schwaber, Jeff Sutherland y Mike Beedle</a:t>
            </a:r>
          </a:p>
        </p:txBody>
      </p:sp>
      <p:sp>
        <p:nvSpPr>
          <p:cNvPr id="3" name="Rectángulo 2"/>
          <p:cNvSpPr/>
          <p:nvPr/>
        </p:nvSpPr>
        <p:spPr>
          <a:xfrm>
            <a:off x="5269230" y="2387595"/>
            <a:ext cx="1771650" cy="4127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665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D39B59E-FB7E-4C83-AD8D-95E381FFD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/>
              <a:t>Crystal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EF233B0B-B4BB-4731-B3D0-FCED06120972}"/>
              </a:ext>
            </a:extLst>
          </p:cNvPr>
          <p:cNvSpPr txBox="1"/>
          <p:nvPr/>
        </p:nvSpPr>
        <p:spPr>
          <a:xfrm>
            <a:off x="2463076" y="1495966"/>
            <a:ext cx="31047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400" dirty="0">
                <a:solidFill>
                  <a:schemeClr val="bg1"/>
                </a:solidFill>
              </a:rPr>
              <a:t>Alistair Cockburn</a:t>
            </a:r>
            <a:endParaRPr lang="es-419" sz="1400" dirty="0">
              <a:solidFill>
                <a:schemeClr val="bg1"/>
              </a:solidFill>
            </a:endParaRPr>
          </a:p>
        </p:txBody>
      </p:sp>
      <p:grpSp>
        <p:nvGrpSpPr>
          <p:cNvPr id="6" name="Grupo 5"/>
          <p:cNvGrpSpPr/>
          <p:nvPr/>
        </p:nvGrpSpPr>
        <p:grpSpPr>
          <a:xfrm>
            <a:off x="1154954" y="2542627"/>
            <a:ext cx="7569409" cy="4093225"/>
            <a:chOff x="582334" y="2682327"/>
            <a:chExt cx="7569409" cy="4093225"/>
          </a:xfrm>
        </p:grpSpPr>
        <p:sp>
          <p:nvSpPr>
            <p:cNvPr id="7" name="CuadroTexto 6">
              <a:extLst>
                <a:ext uri="{FF2B5EF4-FFF2-40B4-BE49-F238E27FC236}">
                  <a16:creationId xmlns:a16="http://schemas.microsoft.com/office/drawing/2014/main" id="{E66A2A17-8D5E-4E2F-8451-55FAD6B264C7}"/>
                </a:ext>
              </a:extLst>
            </p:cNvPr>
            <p:cNvSpPr txBox="1"/>
            <p:nvPr/>
          </p:nvSpPr>
          <p:spPr>
            <a:xfrm>
              <a:off x="636764" y="2682327"/>
              <a:ext cx="26561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419" dirty="0"/>
                <a:t>La familia de Cristal</a:t>
              </a:r>
            </a:p>
          </p:txBody>
        </p:sp>
        <p:sp>
          <p:nvSpPr>
            <p:cNvPr id="10" name="CuadroTexto 9">
              <a:extLst>
                <a:ext uri="{FF2B5EF4-FFF2-40B4-BE49-F238E27FC236}">
                  <a16:creationId xmlns:a16="http://schemas.microsoft.com/office/drawing/2014/main" id="{67BEF356-6A78-40E5-90B3-037DEA4C24BD}"/>
                </a:ext>
              </a:extLst>
            </p:cNvPr>
            <p:cNvSpPr txBox="1"/>
            <p:nvPr/>
          </p:nvSpPr>
          <p:spPr>
            <a:xfrm>
              <a:off x="582334" y="3831971"/>
              <a:ext cx="27649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419" dirty="0"/>
                <a:t>Grupo de enfoques</a:t>
              </a:r>
            </a:p>
          </p:txBody>
        </p:sp>
        <p:cxnSp>
          <p:nvCxnSpPr>
            <p:cNvPr id="12" name="Conector recto de flecha 11">
              <a:extLst>
                <a:ext uri="{FF2B5EF4-FFF2-40B4-BE49-F238E27FC236}">
                  <a16:creationId xmlns:a16="http://schemas.microsoft.com/office/drawing/2014/main" id="{79F37CD9-FF9F-46FC-B83A-AD9E2A429388}"/>
                </a:ext>
              </a:extLst>
            </p:cNvPr>
            <p:cNvCxnSpPr>
              <a:stCxn id="7" idx="2"/>
              <a:endCxn id="10" idx="0"/>
            </p:cNvCxnSpPr>
            <p:nvPr/>
          </p:nvCxnSpPr>
          <p:spPr>
            <a:xfrm flipH="1">
              <a:off x="1964820" y="3051659"/>
              <a:ext cx="1" cy="78031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ector: angular 15">
              <a:extLst>
                <a:ext uri="{FF2B5EF4-FFF2-40B4-BE49-F238E27FC236}">
                  <a16:creationId xmlns:a16="http://schemas.microsoft.com/office/drawing/2014/main" id="{79E971F0-8380-49A4-956E-4E9920C8568C}"/>
                </a:ext>
              </a:extLst>
            </p:cNvPr>
            <p:cNvCxnSpPr>
              <a:cxnSpLocks/>
              <a:stCxn id="10" idx="2"/>
            </p:cNvCxnSpPr>
            <p:nvPr/>
          </p:nvCxnSpPr>
          <p:spPr>
            <a:xfrm rot="16200000" flipH="1">
              <a:off x="2002167" y="4163955"/>
              <a:ext cx="1037824" cy="1112519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CuadroTexto 18">
              <a:extLst>
                <a:ext uri="{FF2B5EF4-FFF2-40B4-BE49-F238E27FC236}">
                  <a16:creationId xmlns:a16="http://schemas.microsoft.com/office/drawing/2014/main" id="{8100E6AD-093E-4D23-BD3A-3CCCBB8E709C}"/>
                </a:ext>
              </a:extLst>
            </p:cNvPr>
            <p:cNvSpPr txBox="1"/>
            <p:nvPr/>
          </p:nvSpPr>
          <p:spPr>
            <a:xfrm>
              <a:off x="3077339" y="5100818"/>
              <a:ext cx="113228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419" sz="1400" dirty="0"/>
                <a:t>Prioridades </a:t>
              </a:r>
            </a:p>
          </p:txBody>
        </p:sp>
        <p:sp>
          <p:nvSpPr>
            <p:cNvPr id="20" name="Abrir llave 19">
              <a:extLst>
                <a:ext uri="{FF2B5EF4-FFF2-40B4-BE49-F238E27FC236}">
                  <a16:creationId xmlns:a16="http://schemas.microsoft.com/office/drawing/2014/main" id="{7C5F39A0-518A-457F-85E5-CFE9ED190433}"/>
                </a:ext>
              </a:extLst>
            </p:cNvPr>
            <p:cNvSpPr/>
            <p:nvPr/>
          </p:nvSpPr>
          <p:spPr>
            <a:xfrm>
              <a:off x="4133138" y="4885374"/>
              <a:ext cx="174171" cy="738664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419" dirty="0"/>
            </a:p>
          </p:txBody>
        </p:sp>
        <p:sp>
          <p:nvSpPr>
            <p:cNvPr id="21" name="CuadroTexto 20">
              <a:extLst>
                <a:ext uri="{FF2B5EF4-FFF2-40B4-BE49-F238E27FC236}">
                  <a16:creationId xmlns:a16="http://schemas.microsoft.com/office/drawing/2014/main" id="{149D9539-AEC6-4270-8E62-DAB48AA4DA2E}"/>
                </a:ext>
              </a:extLst>
            </p:cNvPr>
            <p:cNvSpPr txBox="1"/>
            <p:nvPr/>
          </p:nvSpPr>
          <p:spPr>
            <a:xfrm>
              <a:off x="4253173" y="4928220"/>
              <a:ext cx="1874519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419" sz="1400" dirty="0"/>
                <a:t>- Habitabilidad</a:t>
              </a:r>
            </a:p>
            <a:p>
              <a:r>
                <a:rPr lang="es-419" sz="1400" dirty="0"/>
                <a:t>- Seguridad</a:t>
              </a:r>
            </a:p>
            <a:p>
              <a:r>
                <a:rPr lang="es-419" sz="1400" dirty="0"/>
                <a:t>- Eficiencia</a:t>
              </a:r>
            </a:p>
          </p:txBody>
        </p:sp>
        <p:cxnSp>
          <p:nvCxnSpPr>
            <p:cNvPr id="27" name="Conector: angular 26">
              <a:extLst>
                <a:ext uri="{FF2B5EF4-FFF2-40B4-BE49-F238E27FC236}">
                  <a16:creationId xmlns:a16="http://schemas.microsoft.com/office/drawing/2014/main" id="{830950B8-EC2F-452C-9C3A-E7F16DD3EBAE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1633501" y="4891851"/>
              <a:ext cx="1775158" cy="1112520"/>
            </a:xfrm>
            <a:prstGeom prst="bentConnector3">
              <a:avLst>
                <a:gd name="adj1" fmla="val 99671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CuadroTexto 33">
              <a:extLst>
                <a:ext uri="{FF2B5EF4-FFF2-40B4-BE49-F238E27FC236}">
                  <a16:creationId xmlns:a16="http://schemas.microsoft.com/office/drawing/2014/main" id="{B4E111C2-57E0-43E1-8D26-A007BEE4356F}"/>
                </a:ext>
              </a:extLst>
            </p:cNvPr>
            <p:cNvSpPr txBox="1"/>
            <p:nvPr/>
          </p:nvSpPr>
          <p:spPr>
            <a:xfrm>
              <a:off x="3057228" y="6178986"/>
              <a:ext cx="161326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419" sz="1400" dirty="0"/>
                <a:t>Propiedades </a:t>
              </a:r>
            </a:p>
          </p:txBody>
        </p:sp>
        <p:sp>
          <p:nvSpPr>
            <p:cNvPr id="35" name="Abrir llave 34">
              <a:extLst>
                <a:ext uri="{FF2B5EF4-FFF2-40B4-BE49-F238E27FC236}">
                  <a16:creationId xmlns:a16="http://schemas.microsoft.com/office/drawing/2014/main" id="{E922E198-C1C6-4E85-810C-5A397982F1A7}"/>
                </a:ext>
              </a:extLst>
            </p:cNvPr>
            <p:cNvSpPr/>
            <p:nvPr/>
          </p:nvSpPr>
          <p:spPr>
            <a:xfrm>
              <a:off x="4333036" y="5982460"/>
              <a:ext cx="174171" cy="738664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419" sz="1400" dirty="0"/>
            </a:p>
          </p:txBody>
        </p:sp>
        <p:sp>
          <p:nvSpPr>
            <p:cNvPr id="36" name="CuadroTexto 35">
              <a:extLst>
                <a:ext uri="{FF2B5EF4-FFF2-40B4-BE49-F238E27FC236}">
                  <a16:creationId xmlns:a16="http://schemas.microsoft.com/office/drawing/2014/main" id="{AF60C7B5-D984-4CAE-B954-B458D28C5AC8}"/>
                </a:ext>
              </a:extLst>
            </p:cNvPr>
            <p:cNvSpPr txBox="1"/>
            <p:nvPr/>
          </p:nvSpPr>
          <p:spPr>
            <a:xfrm>
              <a:off x="4507207" y="6036888"/>
              <a:ext cx="364453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es-419" sz="1400" dirty="0"/>
                <a:t>Entrega frecuente</a:t>
              </a:r>
            </a:p>
            <a:p>
              <a:pPr marL="285750" indent="-285750">
                <a:buFontTx/>
                <a:buChar char="-"/>
              </a:pPr>
              <a:r>
                <a:rPr lang="es-419" sz="1400" dirty="0"/>
                <a:t>Mejoramiento reflexivo</a:t>
              </a:r>
            </a:p>
            <a:p>
              <a:pPr marL="285750" indent="-285750">
                <a:buFontTx/>
                <a:buChar char="-"/>
              </a:pPr>
              <a:r>
                <a:rPr lang="es-419" sz="1400" dirty="0"/>
                <a:t>Comunicación cercana</a:t>
              </a:r>
            </a:p>
          </p:txBody>
        </p:sp>
      </p:grpSp>
      <p:pic>
        <p:nvPicPr>
          <p:cNvPr id="2050" name="Picture 2" descr="Imagen relacionada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94" t="43459" r="7889" b="16458"/>
          <a:stretch/>
        </p:blipFill>
        <p:spPr bwMode="auto">
          <a:xfrm>
            <a:off x="3786182" y="2326041"/>
            <a:ext cx="2814744" cy="2122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Resultado de imagen para metodologia agil crysta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5429" y="3560964"/>
            <a:ext cx="2330938" cy="2039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203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1F0964-5E94-4FE9-A4D2-E8D83211D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sz="3200" dirty="0"/>
              <a:t>Comprobación Dirigida por el Contexto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C99A7D8E-C14F-4D47-8B18-E782FFC1CAF4}"/>
              </a:ext>
            </a:extLst>
          </p:cNvPr>
          <p:cNvSpPr txBox="1"/>
          <p:nvPr/>
        </p:nvSpPr>
        <p:spPr>
          <a:xfrm>
            <a:off x="867485" y="2652644"/>
            <a:ext cx="2023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419" dirty="0"/>
              <a:t>Desarrolladores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AF2DCC91-10DA-4E74-84FB-FD68AE8788BD}"/>
              </a:ext>
            </a:extLst>
          </p:cNvPr>
          <p:cNvSpPr txBox="1"/>
          <p:nvPr/>
        </p:nvSpPr>
        <p:spPr>
          <a:xfrm>
            <a:off x="9524251" y="2328590"/>
            <a:ext cx="2023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419" dirty="0"/>
              <a:t>Verificadores</a:t>
            </a:r>
          </a:p>
        </p:txBody>
      </p:sp>
      <p:pic>
        <p:nvPicPr>
          <p:cNvPr id="3084" name="Picture 12" descr="Resultado de imagen para metodologÃ­as en cascada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01"/>
          <a:stretch/>
        </p:blipFill>
        <p:spPr bwMode="auto">
          <a:xfrm>
            <a:off x="9060487" y="4394144"/>
            <a:ext cx="2395922" cy="1976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Resultado de imagen para ideas confusos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79" t="40970" r="59410" b="5247"/>
          <a:stretch/>
        </p:blipFill>
        <p:spPr bwMode="auto">
          <a:xfrm>
            <a:off x="8218031" y="2434343"/>
            <a:ext cx="1455820" cy="1854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Resultado de imagen para documento de especificacione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509" y="3322581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Imagen 20" descr="Resultado de imagen para agil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485" y="3256478"/>
            <a:ext cx="2376939" cy="244124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uadroTexto 2"/>
          <p:cNvSpPr txBox="1"/>
          <p:nvPr/>
        </p:nvSpPr>
        <p:spPr>
          <a:xfrm>
            <a:off x="3747790" y="5328387"/>
            <a:ext cx="4809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 smtClean="0"/>
              <a:t>Especificaciones escritas por adelantado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9586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la de reuniones Ion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721</TotalTime>
  <Words>603</Words>
  <Application>Microsoft Office PowerPoint</Application>
  <PresentationFormat>Panorámica</PresentationFormat>
  <Paragraphs>204</Paragraphs>
  <Slides>20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20</vt:i4>
      </vt:variant>
    </vt:vector>
  </HeadingPairs>
  <TitlesOfParts>
    <vt:vector size="25" baseType="lpstr">
      <vt:lpstr>Arial</vt:lpstr>
      <vt:lpstr>Century Gothic</vt:lpstr>
      <vt:lpstr>Wingdings</vt:lpstr>
      <vt:lpstr>Wingdings 3</vt:lpstr>
      <vt:lpstr>Sala de reuniones Ion</vt:lpstr>
      <vt:lpstr>The New Methodology</vt:lpstr>
      <vt:lpstr>La dificultad de medir</vt:lpstr>
      <vt:lpstr>El papel del liderazgo de negocio</vt:lpstr>
      <vt:lpstr>El proceso auto-adaptable</vt:lpstr>
      <vt:lpstr>El proceso auto-adaptable</vt:lpstr>
      <vt:lpstr>XP (Programación Extrema)</vt:lpstr>
      <vt:lpstr>SCRUM</vt:lpstr>
      <vt:lpstr>Crystal</vt:lpstr>
      <vt:lpstr>Comprobación Dirigida por el Contexto</vt:lpstr>
      <vt:lpstr>Código Abierto</vt:lpstr>
      <vt:lpstr>El Desarrollo de Software Adaptable(ASD) </vt:lpstr>
      <vt:lpstr>Presentación de PowerPoint</vt:lpstr>
      <vt:lpstr>Desarrollo Manejado por Rasgos (FDD)</vt:lpstr>
      <vt:lpstr>Método de Desarrollo de Sistema Dinámico (DSDM)</vt:lpstr>
      <vt:lpstr>Presentación de PowerPoint</vt:lpstr>
      <vt:lpstr>Manifiesto para el Desarrollo de Software Ágil</vt:lpstr>
      <vt:lpstr>¿El RUP es ágil?</vt:lpstr>
      <vt:lpstr>¿Debe usted ir a lo ágil?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New Methodology</dc:title>
  <dc:creator>santi pinchiroli</dc:creator>
  <cp:lastModifiedBy>Keyssi .</cp:lastModifiedBy>
  <cp:revision>69</cp:revision>
  <dcterms:created xsi:type="dcterms:W3CDTF">2018-08-30T16:54:00Z</dcterms:created>
  <dcterms:modified xsi:type="dcterms:W3CDTF">2018-09-01T21:34:42Z</dcterms:modified>
</cp:coreProperties>
</file>